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9" r:id="rId2"/>
    <p:sldId id="256" r:id="rId3"/>
    <p:sldId id="271" r:id="rId4"/>
    <p:sldId id="275" r:id="rId5"/>
    <p:sldId id="257" r:id="rId6"/>
    <p:sldId id="273" r:id="rId7"/>
    <p:sldId id="258" r:id="rId8"/>
    <p:sldId id="259" r:id="rId9"/>
    <p:sldId id="260" r:id="rId10"/>
    <p:sldId id="261" r:id="rId11"/>
    <p:sldId id="262" r:id="rId12"/>
    <p:sldId id="280" r:id="rId13"/>
    <p:sldId id="263" r:id="rId14"/>
    <p:sldId id="264" r:id="rId15"/>
    <p:sldId id="265" r:id="rId16"/>
    <p:sldId id="281" r:id="rId17"/>
    <p:sldId id="286" r:id="rId18"/>
    <p:sldId id="283" r:id="rId19"/>
    <p:sldId id="270" r:id="rId20"/>
    <p:sldId id="267" r:id="rId21"/>
    <p:sldId id="284" r:id="rId22"/>
    <p:sldId id="268" r:id="rId23"/>
    <p:sldId id="269" r:id="rId24"/>
    <p:sldId id="294" r:id="rId25"/>
    <p:sldId id="276" r:id="rId26"/>
    <p:sldId id="288" r:id="rId27"/>
    <p:sldId id="277" r:id="rId28"/>
    <p:sldId id="291" r:id="rId29"/>
    <p:sldId id="278" r:id="rId30"/>
    <p:sldId id="289" r:id="rId31"/>
    <p:sldId id="290" r:id="rId32"/>
    <p:sldId id="292" r:id="rId33"/>
    <p:sldId id="293" r:id="rId34"/>
    <p:sldId id="274" r:id="rId35"/>
  </p:sldIdLst>
  <p:sldSz cx="9144000" cy="6858000" type="screen4x3"/>
  <p:notesSz cx="6858000" cy="9144000"/>
  <p:defaultTextStyle>
    <a:defPPr>
      <a:defRPr lang="hu-H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7E00"/>
    <a:srgbClr val="006C00"/>
    <a:srgbClr val="009600"/>
    <a:srgbClr val="410753"/>
    <a:srgbClr val="E0D2DC"/>
    <a:srgbClr val="E4CEDB"/>
    <a:srgbClr val="EDC5D0"/>
    <a:srgbClr val="1D4204"/>
    <a:srgbClr val="382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7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munkalap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0.14492874037401271"/>
          <c:y val="5.0951524806656934E-2"/>
          <c:w val="0.84633088109788868"/>
          <c:h val="0.74453385816798634"/>
        </c:manualLayout>
      </c:layou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17"/>
              <c:dLblPos val="r"/>
              <c:showVal val="1"/>
              <c:showSerName val="1"/>
            </c:dLbl>
            <c:delete val="1"/>
          </c:dLbls>
          <c:cat>
            <c:numRef>
              <c:f>Munka1!$A$2:$A$19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Munka1!$B$2:$B$19</c:f>
              <c:numCache>
                <c:formatCode>General</c:formatCode>
                <c:ptCount val="18"/>
                <c:pt idx="0">
                  <c:v>106086</c:v>
                </c:pt>
                <c:pt idx="1">
                  <c:v>123341</c:v>
                </c:pt>
                <c:pt idx="2">
                  <c:v>110742</c:v>
                </c:pt>
                <c:pt idx="3">
                  <c:v>94071</c:v>
                </c:pt>
                <c:pt idx="4">
                  <c:v>78000</c:v>
                </c:pt>
                <c:pt idx="5">
                  <c:v>63613</c:v>
                </c:pt>
                <c:pt idx="6">
                  <c:v>54573</c:v>
                </c:pt>
                <c:pt idx="7">
                  <c:v>67559</c:v>
                </c:pt>
                <c:pt idx="8">
                  <c:v>55483</c:v>
                </c:pt>
                <c:pt idx="9">
                  <c:v>48049</c:v>
                </c:pt>
                <c:pt idx="10">
                  <c:v>64887</c:v>
                </c:pt>
                <c:pt idx="11">
                  <c:v>58334</c:v>
                </c:pt>
                <c:pt idx="12">
                  <c:v>50114</c:v>
                </c:pt>
                <c:pt idx="13">
                  <c:v>36212</c:v>
                </c:pt>
                <c:pt idx="14">
                  <c:v>6544</c:v>
                </c:pt>
                <c:pt idx="15">
                  <c:v>13692</c:v>
                </c:pt>
                <c:pt idx="16">
                  <c:v>13239</c:v>
                </c:pt>
              </c:numCache>
            </c:numRef>
          </c:val>
        </c:ser>
        <c:marker val="1"/>
        <c:axId val="71745920"/>
        <c:axId val="71747456"/>
      </c:lineChart>
      <c:catAx>
        <c:axId val="71745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hu-HU"/>
          </a:p>
        </c:txPr>
        <c:crossAx val="71747456"/>
        <c:crosses val="autoZero"/>
        <c:auto val="1"/>
        <c:lblAlgn val="ctr"/>
        <c:lblOffset val="100"/>
      </c:catAx>
      <c:valAx>
        <c:axId val="71747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hektár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425412950223213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hu-HU"/>
          </a:p>
        </c:txPr>
        <c:crossAx val="71745920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Z. cukor termés</c:v>
                </c:pt>
              </c:strCache>
            </c:strRef>
          </c:tx>
          <c:spPr>
            <a:solidFill>
              <a:srgbClr val="00960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1">
                  <c:v>560000</c:v>
                </c:pt>
                <c:pt idx="11">
                  <c:v>560000</c:v>
                </c:pt>
              </c:numCache>
            </c:numRef>
          </c:val>
        </c:ser>
        <c:gapWidth val="75"/>
        <c:overlap val="-25"/>
        <c:axId val="74727424"/>
        <c:axId val="74725248"/>
      </c:barChart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Terület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106086</c:v>
                </c:pt>
                <c:pt idx="1">
                  <c:v>123341</c:v>
                </c:pt>
                <c:pt idx="2">
                  <c:v>110742</c:v>
                </c:pt>
                <c:pt idx="3">
                  <c:v>94071</c:v>
                </c:pt>
                <c:pt idx="4">
                  <c:v>78000</c:v>
                </c:pt>
                <c:pt idx="5">
                  <c:v>63613</c:v>
                </c:pt>
                <c:pt idx="6">
                  <c:v>54573</c:v>
                </c:pt>
                <c:pt idx="7">
                  <c:v>67559</c:v>
                </c:pt>
                <c:pt idx="8">
                  <c:v>55483</c:v>
                </c:pt>
                <c:pt idx="9">
                  <c:v>48049</c:v>
                </c:pt>
                <c:pt idx="10">
                  <c:v>64887</c:v>
                </c:pt>
                <c:pt idx="11">
                  <c:v>58334</c:v>
                </c:pt>
                <c:pt idx="12">
                  <c:v>50114</c:v>
                </c:pt>
                <c:pt idx="13">
                  <c:v>36212</c:v>
                </c:pt>
                <c:pt idx="14">
                  <c:v>6544</c:v>
                </c:pt>
                <c:pt idx="15">
                  <c:v>13692</c:v>
                </c:pt>
                <c:pt idx="16">
                  <c:v>13239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marker val="1"/>
        <c:axId val="74905856"/>
        <c:axId val="74723328"/>
      </c:lineChart>
      <c:catAx>
        <c:axId val="74905856"/>
        <c:scaling>
          <c:orientation val="minMax"/>
        </c:scaling>
        <c:axPos val="b"/>
        <c:numFmt formatCode="General" sourceLinked="1"/>
        <c:majorTickMark val="none"/>
        <c:tickLblPos val="nextTo"/>
        <c:crossAx val="74723328"/>
        <c:crosses val="autoZero"/>
        <c:auto val="1"/>
        <c:lblAlgn val="ctr"/>
        <c:lblOffset val="100"/>
      </c:catAx>
      <c:valAx>
        <c:axId val="74723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Terület (ha)</a:t>
                </a:r>
                <a:endParaRPr lang="hu-HU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74905856"/>
        <c:crosses val="autoZero"/>
        <c:crossBetween val="between"/>
      </c:valAx>
      <c:valAx>
        <c:axId val="7472524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Zöld cukor</a:t>
                </a:r>
                <a:r>
                  <a:rPr lang="hu-HU" baseline="0" dirty="0" smtClean="0"/>
                  <a:t> termés (t)</a:t>
                </a:r>
                <a:endParaRPr lang="hu-HU" dirty="0"/>
              </a:p>
            </c:rich>
          </c:tx>
          <c:layout/>
        </c:title>
        <c:numFmt formatCode="General" sourceLinked="1"/>
        <c:tickLblPos val="nextTo"/>
        <c:crossAx val="74727424"/>
        <c:crosses val="max"/>
        <c:crossBetween val="between"/>
      </c:valAx>
      <c:catAx>
        <c:axId val="74727424"/>
        <c:scaling>
          <c:orientation val="minMax"/>
        </c:scaling>
        <c:delete val="1"/>
        <c:axPos val="b"/>
        <c:numFmt formatCode="General" sourceLinked="1"/>
        <c:tickLblPos val="nextTo"/>
        <c:crossAx val="74725248"/>
        <c:crosses val="autoZero"/>
        <c:auto val="1"/>
        <c:lblAlgn val="ctr"/>
        <c:lblOffset val="100"/>
      </c:catAx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</c:legendEntry>
      <c:legendEntry>
        <c:idx val="2"/>
        <c:delete val="1"/>
      </c:legendEntry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hu-HU"/>
        </a:p>
      </c:txPr>
    </c:legend>
    <c:plotVisOnly val="1"/>
    <c:dispBlanksAs val="gap"/>
  </c:chart>
  <c:txPr>
    <a:bodyPr/>
    <a:lstStyle/>
    <a:p>
      <a:pPr>
        <a:defRPr sz="1800">
          <a:solidFill>
            <a:srgbClr val="FFFF00"/>
          </a:solidFill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Terület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106086</c:v>
                </c:pt>
                <c:pt idx="1">
                  <c:v>123341</c:v>
                </c:pt>
                <c:pt idx="2">
                  <c:v>110742</c:v>
                </c:pt>
                <c:pt idx="3">
                  <c:v>94071</c:v>
                </c:pt>
                <c:pt idx="4">
                  <c:v>78000</c:v>
                </c:pt>
                <c:pt idx="5">
                  <c:v>63613</c:v>
                </c:pt>
                <c:pt idx="6">
                  <c:v>54573</c:v>
                </c:pt>
                <c:pt idx="7">
                  <c:v>67559</c:v>
                </c:pt>
                <c:pt idx="8">
                  <c:v>55483</c:v>
                </c:pt>
                <c:pt idx="9">
                  <c:v>48049</c:v>
                </c:pt>
                <c:pt idx="10">
                  <c:v>64887</c:v>
                </c:pt>
                <c:pt idx="11">
                  <c:v>58334</c:v>
                </c:pt>
                <c:pt idx="12">
                  <c:v>50114</c:v>
                </c:pt>
                <c:pt idx="13">
                  <c:v>36212</c:v>
                </c:pt>
                <c:pt idx="14">
                  <c:v>6544</c:v>
                </c:pt>
                <c:pt idx="15">
                  <c:v>13692</c:v>
                </c:pt>
                <c:pt idx="16">
                  <c:v>13239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marker val="1"/>
        <c:axId val="86342272"/>
        <c:axId val="86348544"/>
      </c:lineChar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Termésátlag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33.97</c:v>
                </c:pt>
                <c:pt idx="1">
                  <c:v>35.349999999999994</c:v>
                </c:pt>
                <c:pt idx="2">
                  <c:v>41.68</c:v>
                </c:pt>
                <c:pt idx="3">
                  <c:v>38.94</c:v>
                </c:pt>
                <c:pt idx="4">
                  <c:v>47.37</c:v>
                </c:pt>
                <c:pt idx="5">
                  <c:v>51.690000000000012</c:v>
                </c:pt>
                <c:pt idx="6">
                  <c:v>36.839999999999996</c:v>
                </c:pt>
                <c:pt idx="7">
                  <c:v>45.809999999999995</c:v>
                </c:pt>
                <c:pt idx="8">
                  <c:v>42.99</c:v>
                </c:pt>
                <c:pt idx="9">
                  <c:v>37.730000000000011</c:v>
                </c:pt>
                <c:pt idx="10">
                  <c:v>53.309999999999995</c:v>
                </c:pt>
                <c:pt idx="11">
                  <c:v>58.99</c:v>
                </c:pt>
                <c:pt idx="12">
                  <c:v>51.190000000000012</c:v>
                </c:pt>
                <c:pt idx="13">
                  <c:v>42.44</c:v>
                </c:pt>
                <c:pt idx="14">
                  <c:v>67.3</c:v>
                </c:pt>
                <c:pt idx="15">
                  <c:v>54.51</c:v>
                </c:pt>
                <c:pt idx="16">
                  <c:v>60.09</c:v>
                </c:pt>
              </c:numCache>
            </c:numRef>
          </c:val>
        </c:ser>
        <c:marker val="1"/>
        <c:axId val="86352640"/>
        <c:axId val="86350464"/>
      </c:lineChart>
      <c:catAx>
        <c:axId val="86342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348544"/>
        <c:crosses val="autoZero"/>
        <c:auto val="1"/>
        <c:lblAlgn val="ctr"/>
        <c:lblOffset val="100"/>
      </c:catAx>
      <c:valAx>
        <c:axId val="86348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>
                    <a:solidFill>
                      <a:srgbClr val="FFFF00"/>
                    </a:solidFill>
                  </a:rPr>
                  <a:t>Terület (ha)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3888888888888923E-2"/>
              <c:y val="0.24650311072227118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342272"/>
        <c:crosses val="autoZero"/>
        <c:crossBetween val="between"/>
      </c:valAx>
      <c:valAx>
        <c:axId val="8635046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>
                    <a:solidFill>
                      <a:srgbClr val="FFFF00"/>
                    </a:solidFill>
                  </a:rPr>
                  <a:t>Átlagtermés</a:t>
                </a:r>
                <a:r>
                  <a:rPr lang="hu-HU" baseline="0" dirty="0" smtClean="0">
                    <a:solidFill>
                      <a:srgbClr val="FFFF00"/>
                    </a:solidFill>
                  </a:rPr>
                  <a:t> (t/ha)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352640"/>
        <c:crosses val="max"/>
        <c:crossBetween val="between"/>
      </c:valAx>
      <c:catAx>
        <c:axId val="86352640"/>
        <c:scaling>
          <c:orientation val="minMax"/>
        </c:scaling>
        <c:delete val="1"/>
        <c:axPos val="b"/>
        <c:numFmt formatCode="General" sourceLinked="1"/>
        <c:tickLblPos val="nextTo"/>
        <c:crossAx val="86350464"/>
        <c:crosses val="autoZero"/>
        <c:auto val="1"/>
        <c:lblAlgn val="ctr"/>
        <c:lblOffset val="100"/>
      </c:catAx>
      <c:spPr>
        <a:ln>
          <a:solidFill>
            <a:srgbClr val="FFFF00"/>
          </a:solidFill>
        </a:ln>
      </c:spPr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éves csapadék mennyisége mm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495</c:v>
                </c:pt>
                <c:pt idx="1">
                  <c:v>640</c:v>
                </c:pt>
                <c:pt idx="2">
                  <c:v>650</c:v>
                </c:pt>
                <c:pt idx="3">
                  <c:v>510</c:v>
                </c:pt>
                <c:pt idx="4">
                  <c:v>665</c:v>
                </c:pt>
                <c:pt idx="5">
                  <c:v>750</c:v>
                </c:pt>
                <c:pt idx="6">
                  <c:v>450</c:v>
                </c:pt>
                <c:pt idx="7">
                  <c:v>591</c:v>
                </c:pt>
                <c:pt idx="8">
                  <c:v>568</c:v>
                </c:pt>
                <c:pt idx="9">
                  <c:v>467</c:v>
                </c:pt>
                <c:pt idx="10">
                  <c:v>686</c:v>
                </c:pt>
                <c:pt idx="11">
                  <c:v>748</c:v>
                </c:pt>
                <c:pt idx="12">
                  <c:v>584</c:v>
                </c:pt>
                <c:pt idx="13">
                  <c:v>611</c:v>
                </c:pt>
                <c:pt idx="14">
                  <c:v>579</c:v>
                </c:pt>
                <c:pt idx="15">
                  <c:v>598</c:v>
                </c:pt>
                <c:pt idx="16">
                  <c:v>970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marker val="1"/>
        <c:axId val="86539264"/>
        <c:axId val="86549632"/>
      </c:lineChar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cukorrépa termésátlaga (16%) t/ha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33.97</c:v>
                </c:pt>
                <c:pt idx="1">
                  <c:v>35.349999999999994</c:v>
                </c:pt>
                <c:pt idx="2">
                  <c:v>41.68</c:v>
                </c:pt>
                <c:pt idx="3">
                  <c:v>38.94</c:v>
                </c:pt>
                <c:pt idx="4">
                  <c:v>47.37</c:v>
                </c:pt>
                <c:pt idx="5">
                  <c:v>51.690000000000012</c:v>
                </c:pt>
                <c:pt idx="6">
                  <c:v>36.839999999999996</c:v>
                </c:pt>
                <c:pt idx="7">
                  <c:v>45.809999999999995</c:v>
                </c:pt>
                <c:pt idx="8">
                  <c:v>42.99</c:v>
                </c:pt>
                <c:pt idx="9">
                  <c:v>37.730000000000011</c:v>
                </c:pt>
                <c:pt idx="10">
                  <c:v>53.309999999999995</c:v>
                </c:pt>
                <c:pt idx="11">
                  <c:v>58.99</c:v>
                </c:pt>
                <c:pt idx="12">
                  <c:v>51.190000000000012</c:v>
                </c:pt>
                <c:pt idx="13">
                  <c:v>42.44</c:v>
                </c:pt>
                <c:pt idx="14">
                  <c:v>67.3</c:v>
                </c:pt>
                <c:pt idx="15">
                  <c:v>54.51</c:v>
                </c:pt>
                <c:pt idx="16">
                  <c:v>60.09</c:v>
                </c:pt>
              </c:numCache>
            </c:numRef>
          </c:val>
        </c:ser>
        <c:marker val="1"/>
        <c:axId val="86553728"/>
        <c:axId val="86551552"/>
      </c:lineChart>
      <c:catAx>
        <c:axId val="86539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549632"/>
        <c:crosses val="autoZero"/>
        <c:auto val="1"/>
        <c:lblAlgn val="ctr"/>
        <c:lblOffset val="100"/>
      </c:catAx>
      <c:valAx>
        <c:axId val="86549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mm</a:t>
                </a:r>
                <a:r>
                  <a:rPr lang="hu-HU" baseline="0" dirty="0" smtClean="0">
                    <a:solidFill>
                      <a:srgbClr val="FFFF00"/>
                    </a:solidFill>
                  </a:rPr>
                  <a:t> csapadék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539264"/>
        <c:crosses val="autoZero"/>
        <c:crossBetween val="between"/>
      </c:valAx>
      <c:valAx>
        <c:axId val="8655155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t/ha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553728"/>
        <c:crosses val="max"/>
        <c:crossBetween val="between"/>
      </c:valAx>
      <c:catAx>
        <c:axId val="86553728"/>
        <c:scaling>
          <c:orientation val="minMax"/>
        </c:scaling>
        <c:delete val="1"/>
        <c:axPos val="b"/>
        <c:numFmt formatCode="General" sourceLinked="1"/>
        <c:tickLblPos val="nextTo"/>
        <c:crossAx val="86551552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6.1453254024127414E-2"/>
          <c:y val="4.5490926537408993E-2"/>
          <c:w val="0.93517159799947402"/>
          <c:h val="0.75085891682894779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4</c:v>
                </c:pt>
                <c:pt idx="1">
                  <c:v>3.9299999999999997</c:v>
                </c:pt>
                <c:pt idx="2">
                  <c:v>5.08</c:v>
                </c:pt>
                <c:pt idx="3">
                  <c:v>5.09</c:v>
                </c:pt>
                <c:pt idx="4">
                  <c:v>5.59</c:v>
                </c:pt>
                <c:pt idx="5">
                  <c:v>6.6499999999999995</c:v>
                </c:pt>
                <c:pt idx="6">
                  <c:v>4.92</c:v>
                </c:pt>
                <c:pt idx="7">
                  <c:v>6.29</c:v>
                </c:pt>
                <c:pt idx="8">
                  <c:v>6.1499999999999995</c:v>
                </c:pt>
                <c:pt idx="9">
                  <c:v>5.89</c:v>
                </c:pt>
                <c:pt idx="10">
                  <c:v>8.48</c:v>
                </c:pt>
                <c:pt idx="11">
                  <c:v>9.44</c:v>
                </c:pt>
                <c:pt idx="12">
                  <c:v>8.39</c:v>
                </c:pt>
                <c:pt idx="13">
                  <c:v>6.79</c:v>
                </c:pt>
                <c:pt idx="14">
                  <c:v>11.48</c:v>
                </c:pt>
                <c:pt idx="15">
                  <c:v>8.7200000000000006</c:v>
                </c:pt>
                <c:pt idx="16">
                  <c:v>9.61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dLbls>
            <c:delete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dLbls>
            <c:delete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dLbls>
          <c:showVal val="1"/>
        </c:dLbls>
        <c:gapWidth val="75"/>
        <c:axId val="86698240"/>
        <c:axId val="83034112"/>
      </c:barChart>
      <c:catAx>
        <c:axId val="86698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0">
                <a:solidFill>
                  <a:srgbClr val="FFFF00"/>
                </a:solidFill>
              </a:defRPr>
            </a:pPr>
            <a:endParaRPr lang="hu-HU"/>
          </a:p>
        </c:txPr>
        <c:crossAx val="83034112"/>
        <c:crosses val="autoZero"/>
        <c:auto val="1"/>
        <c:lblAlgn val="ctr"/>
        <c:lblOffset val="100"/>
      </c:catAx>
      <c:valAx>
        <c:axId val="830341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>
                <a:solidFill>
                  <a:srgbClr val="C00000"/>
                </a:solidFill>
              </a:defRPr>
            </a:pPr>
            <a:endParaRPr lang="hu-HU"/>
          </a:p>
        </c:txPr>
        <c:crossAx val="86698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FFFF00"/>
            </a:solidFill>
          </c:spPr>
          <c:dPt>
            <c:idx val="1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9"/>
            <c:spPr>
              <a:solidFill>
                <a:srgbClr val="C00000"/>
              </a:solidFill>
            </c:spPr>
          </c:dPt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Munka1!$B$2:$B$21</c:f>
              <c:numCache>
                <c:formatCode>General</c:formatCode>
                <c:ptCount val="20"/>
                <c:pt idx="0">
                  <c:v>11.53</c:v>
                </c:pt>
                <c:pt idx="1">
                  <c:v>8.7900000000000009</c:v>
                </c:pt>
                <c:pt idx="2">
                  <c:v>9.5400000000000009</c:v>
                </c:pt>
                <c:pt idx="3">
                  <c:v>10.06</c:v>
                </c:pt>
                <c:pt idx="4">
                  <c:v>5.7700000000000014</c:v>
                </c:pt>
                <c:pt idx="5">
                  <c:v>12.76</c:v>
                </c:pt>
                <c:pt idx="6">
                  <c:v>10.76</c:v>
                </c:pt>
                <c:pt idx="7">
                  <c:v>12.3</c:v>
                </c:pt>
                <c:pt idx="8">
                  <c:v>7.03</c:v>
                </c:pt>
                <c:pt idx="9">
                  <c:v>6.71</c:v>
                </c:pt>
                <c:pt idx="10">
                  <c:v>8.8500000000000068</c:v>
                </c:pt>
                <c:pt idx="11">
                  <c:v>12.4</c:v>
                </c:pt>
                <c:pt idx="12">
                  <c:v>10.3</c:v>
                </c:pt>
                <c:pt idx="13">
                  <c:v>7.33</c:v>
                </c:pt>
                <c:pt idx="14">
                  <c:v>5.05</c:v>
                </c:pt>
                <c:pt idx="15">
                  <c:v>8.3700000000000028</c:v>
                </c:pt>
                <c:pt idx="16">
                  <c:v>5.5</c:v>
                </c:pt>
                <c:pt idx="17">
                  <c:v>8.52</c:v>
                </c:pt>
                <c:pt idx="18">
                  <c:v>10.1</c:v>
                </c:pt>
                <c:pt idx="19">
                  <c:v>10.07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Munka1!$D$2:$D$21</c:f>
              <c:numCache>
                <c:formatCode>General</c:formatCode>
                <c:ptCount val="20"/>
              </c:numCache>
            </c:numRef>
          </c:val>
        </c:ser>
        <c:gapWidth val="75"/>
        <c:overlap val="-25"/>
        <c:axId val="83080320"/>
        <c:axId val="83081856"/>
      </c:barChart>
      <c:catAx>
        <c:axId val="83080320"/>
        <c:scaling>
          <c:orientation val="minMax"/>
        </c:scaling>
        <c:axPos val="b"/>
        <c:majorTickMark val="none"/>
        <c:tickLblPos val="nextTo"/>
        <c:crossAx val="83081856"/>
        <c:crosses val="autoZero"/>
        <c:auto val="1"/>
        <c:lblAlgn val="ctr"/>
        <c:lblOffset val="100"/>
      </c:catAx>
      <c:valAx>
        <c:axId val="83081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Cukor hozam (t/ha)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9.2592592592592952E-3"/>
              <c:y val="0.12304000194420159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83080320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rgbClr val="FFFF00"/>
          </a:solidFill>
        </a:defRPr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</cdr:x>
      <cdr:y>0.26203</cdr:y>
    </cdr:from>
    <cdr:to>
      <cdr:x>0.75667</cdr:x>
      <cdr:y>0.59572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572164" y="1166810"/>
          <a:ext cx="914400" cy="1485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0.64475</cdr:x>
      <cdr:y>0.15714</cdr:y>
    </cdr:from>
    <cdr:to>
      <cdr:x>0.64991</cdr:x>
      <cdr:y>0.42264</cdr:y>
    </cdr:to>
    <cdr:sp macro="" textlink="">
      <cdr:nvSpPr>
        <cdr:cNvPr id="6" name="Egyenes összekötő nyíllal 5"/>
        <cdr:cNvSpPr/>
      </cdr:nvSpPr>
      <cdr:spPr bwMode="auto">
        <a:xfrm xmlns:a="http://schemas.openxmlformats.org/drawingml/2006/main" rot="5400000" flipV="1">
          <a:off x="5070397" y="1426781"/>
          <a:ext cx="1327645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0.575</cdr:x>
      <cdr:y>0.06952</cdr:y>
    </cdr:from>
    <cdr:to>
      <cdr:x>0.75667</cdr:x>
      <cdr:y>0.14973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4929222" y="309554"/>
          <a:ext cx="15573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0.75</cdr:x>
      <cdr:y>0.27143</cdr:y>
    </cdr:from>
    <cdr:to>
      <cdr:x>0.75806</cdr:x>
      <cdr:y>0.55885</cdr:y>
    </cdr:to>
    <cdr:sp macro="" textlink="">
      <cdr:nvSpPr>
        <cdr:cNvPr id="11" name="Egyenes összekötő nyíllal 10"/>
        <cdr:cNvSpPr/>
      </cdr:nvSpPr>
      <cdr:spPr bwMode="auto">
        <a:xfrm xmlns:a="http://schemas.openxmlformats.org/drawingml/2006/main" rot="5400000" flipV="1">
          <a:off x="5960805" y="2040251"/>
          <a:ext cx="1437295" cy="7143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rgbClr val="FFFF00"/>
              </a:solidFill>
            </a:ln>
          </a:endParaRPr>
        </a:p>
      </cdr:txBody>
    </cdr:sp>
  </cdr:relSizeAnchor>
  <cdr:relSizeAnchor xmlns:cdr="http://schemas.openxmlformats.org/drawingml/2006/chartDrawing">
    <cdr:from>
      <cdr:x>0.81984</cdr:x>
      <cdr:y>0.5</cdr:y>
    </cdr:from>
    <cdr:to>
      <cdr:x>0.825</cdr:x>
      <cdr:y>0.69519</cdr:y>
    </cdr:to>
    <cdr:sp macro="" textlink="">
      <cdr:nvSpPr>
        <cdr:cNvPr id="13" name="Egyenes összekötő nyíllal 12"/>
        <cdr:cNvSpPr/>
      </cdr:nvSpPr>
      <cdr:spPr bwMode="auto">
        <a:xfrm xmlns:a="http://schemas.openxmlformats.org/drawingml/2006/main" rot="5400000" flipV="1">
          <a:off x="6797216" y="2965504"/>
          <a:ext cx="976062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rgbClr val="FFFF00"/>
              </a:solidFill>
            </a:ln>
          </a:endParaRPr>
        </a:p>
      </cdr:txBody>
    </cdr:sp>
  </cdr:relSizeAnchor>
  <cdr:relSizeAnchor xmlns:cdr="http://schemas.openxmlformats.org/drawingml/2006/chartDrawing">
    <cdr:from>
      <cdr:x>0.49167</cdr:x>
      <cdr:y>0.06952</cdr:y>
    </cdr:from>
    <cdr:to>
      <cdr:x>0.78333</cdr:x>
      <cdr:y>0.14973</cdr:y>
    </cdr:to>
    <cdr:sp macro="" textlink="">
      <cdr:nvSpPr>
        <cdr:cNvPr id="15" name="Szövegdoboz 14"/>
        <cdr:cNvSpPr txBox="1"/>
      </cdr:nvSpPr>
      <cdr:spPr>
        <a:xfrm xmlns:a="http://schemas.openxmlformats.org/drawingml/2006/main">
          <a:off x="4214842" y="309554"/>
          <a:ext cx="250033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 smtClean="0">
              <a:solidFill>
                <a:srgbClr val="FFFF00"/>
              </a:solidFill>
            </a:rPr>
            <a:t>EU csatlakozás</a:t>
          </a:r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0.70161</cdr:x>
      <cdr:y>0.18571</cdr:y>
    </cdr:from>
    <cdr:to>
      <cdr:x>0.80645</cdr:x>
      <cdr:y>0.26058</cdr:y>
    </cdr:to>
    <cdr:sp macro="" textlink="">
      <cdr:nvSpPr>
        <cdr:cNvPr id="16" name="Szövegdoboz 15"/>
        <cdr:cNvSpPr txBox="1"/>
      </cdr:nvSpPr>
      <cdr:spPr>
        <a:xfrm xmlns:a="http://schemas.openxmlformats.org/drawingml/2006/main">
          <a:off x="6215106" y="928694"/>
          <a:ext cx="928694" cy="37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 smtClean="0">
              <a:solidFill>
                <a:srgbClr val="FFFF00"/>
              </a:solidFill>
            </a:rPr>
            <a:t>Kaba</a:t>
          </a:r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0.3</cdr:y>
    </cdr:from>
    <cdr:to>
      <cdr:x>0.93548</cdr:x>
      <cdr:y>0.57273</cdr:y>
    </cdr:to>
    <cdr:sp macro="" textlink="">
      <cdr:nvSpPr>
        <cdr:cNvPr id="17" name="Szövegdoboz 16"/>
        <cdr:cNvSpPr txBox="1"/>
      </cdr:nvSpPr>
      <cdr:spPr>
        <a:xfrm xmlns:a="http://schemas.openxmlformats.org/drawingml/2006/main">
          <a:off x="6858048" y="1500198"/>
          <a:ext cx="1428760" cy="136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Szerencs</a:t>
          </a:r>
        </a:p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Szolnok</a:t>
          </a:r>
        </a:p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Petőháza</a:t>
          </a:r>
        </a:p>
        <a:p xmlns:a="http://schemas.openxmlformats.org/drawingml/2006/main"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0.92742</cdr:x>
      <cdr:y>0.18571</cdr:y>
    </cdr:from>
    <cdr:to>
      <cdr:x>0.94497</cdr:x>
      <cdr:y>0.63491</cdr:y>
    </cdr:to>
    <cdr:sp macro="" textlink="">
      <cdr:nvSpPr>
        <cdr:cNvPr id="19" name="Jobb oldali kapcsos zárójel 18"/>
        <cdr:cNvSpPr/>
      </cdr:nvSpPr>
      <cdr:spPr bwMode="auto">
        <a:xfrm xmlns:a="http://schemas.openxmlformats.org/drawingml/2006/main">
          <a:off x="8215370" y="928694"/>
          <a:ext cx="155448" cy="2246291"/>
        </a:xfrm>
        <a:prstGeom xmlns:a="http://schemas.openxmlformats.org/drawingml/2006/main" prst="rightBrace">
          <a:avLst/>
        </a:prstGeom>
        <a:solidFill xmlns:a="http://schemas.openxmlformats.org/drawingml/2006/main">
          <a:srgbClr val="283384"/>
        </a:solidFill>
        <a:ln xmlns:a="http://schemas.openxmlformats.org/drawingml/2006/main"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 dirty="0">
            <a:ln>
              <a:solidFill>
                <a:schemeClr val="bg1">
                  <a:lumMod val="60000"/>
                  <a:lumOff val="40000"/>
                </a:schemeClr>
              </a:solidFill>
            </a:ln>
            <a:solidFill>
              <a:srgbClr val="0033CC"/>
            </a:solidFill>
          </a:endParaRPr>
        </a:p>
      </cdr:txBody>
    </cdr:sp>
  </cdr:relSizeAnchor>
  <cdr:relSizeAnchor xmlns:cdr="http://schemas.openxmlformats.org/drawingml/2006/chartDrawing">
    <cdr:from>
      <cdr:x>0.94355</cdr:x>
      <cdr:y>0.05714</cdr:y>
    </cdr:from>
    <cdr:to>
      <cdr:x>0.98387</cdr:x>
      <cdr:y>0.81429</cdr:y>
    </cdr:to>
    <cdr:sp macro="" textlink="">
      <cdr:nvSpPr>
        <cdr:cNvPr id="20" name="Szövegdoboz 19"/>
        <cdr:cNvSpPr txBox="1"/>
      </cdr:nvSpPr>
      <cdr:spPr>
        <a:xfrm xmlns:a="http://schemas.openxmlformats.org/drawingml/2006/main">
          <a:off x="8358246" y="285752"/>
          <a:ext cx="357190" cy="3786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wordArtVert" wrap="square" rtlCol="0"/>
        <a:lstStyle xmlns:a="http://schemas.openxmlformats.org/drawingml/2006/main"/>
        <a:p xmlns:a="http://schemas.openxmlformats.org/drawingml/2006/main">
          <a:r>
            <a:rPr lang="hu-HU" sz="1800" b="1" dirty="0" smtClean="0">
              <a:solidFill>
                <a:srgbClr val="FFFF00"/>
              </a:solidFill>
            </a:rPr>
            <a:t>Cukorreform</a:t>
          </a:r>
          <a:endParaRPr lang="hu-HU" sz="18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0.00868</cdr:x>
      <cdr:y>0.01613</cdr:y>
    </cdr:from>
    <cdr:to>
      <cdr:x>0.01423</cdr:x>
      <cdr:y>0.08064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71409" y="71428"/>
          <a:ext cx="45719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9DB7A6-4494-41B4-ADEF-047D3D44EE4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17B8B-7C6E-474F-BC2A-4E01ED3DD3A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099B5-47F3-4450-88D1-68C3DB80652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D740-919A-4E10-BEB4-EEB5350C2B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7BA4-BBA0-469C-96EE-5092A80185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F72C-35AB-4D01-BC10-0AA35251F85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CD865-9351-4D10-9E05-0A5CB784A87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858A-1921-4F3F-9331-82F1A396D2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0D78-965D-4EBF-AD59-A0C9F7783A2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5247-FDED-4238-8CC1-7C15792949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813A-2B3D-43A7-A302-C5B42AE6961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FBC8CE7-D386-4922-93ED-5CE3D78CD214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sz="quarter"/>
          </p:nvPr>
        </p:nvSpPr>
        <p:spPr>
          <a:xfrm>
            <a:off x="642910" y="642918"/>
            <a:ext cx="7772400" cy="2143140"/>
          </a:xfrm>
        </p:spPr>
        <p:txBody>
          <a:bodyPr/>
          <a:lstStyle/>
          <a:p>
            <a:r>
              <a:rPr lang="hu-HU" sz="6000" dirty="0" smtClean="0">
                <a:solidFill>
                  <a:srgbClr val="FFFF00"/>
                </a:solidFill>
              </a:rPr>
              <a:t>Tisztelt Parlamenti Vizsgálóbizottság</a:t>
            </a:r>
            <a:endParaRPr lang="hu-HU" sz="6000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>
          <a:xfrm>
            <a:off x="1500166" y="3429000"/>
            <a:ext cx="6400800" cy="2643206"/>
          </a:xfrm>
        </p:spPr>
        <p:txBody>
          <a:bodyPr/>
          <a:lstStyle/>
          <a:p>
            <a:r>
              <a:rPr lang="hu-HU" sz="4000" i="1" dirty="0" smtClean="0">
                <a:solidFill>
                  <a:srgbClr val="FFFF00"/>
                </a:solidFill>
              </a:rPr>
              <a:t>Budapest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Képviselői Irodaház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2011.08.08. 10:00 óra</a:t>
            </a:r>
            <a:endParaRPr lang="hu-H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EU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FF00"/>
                </a:solidFill>
              </a:rPr>
              <a:t>tagság - Cukor reform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Cukorkvóta a csatlakozáskor 2004:     401 684 t (400 454 t A, 1 230 t B)</a:t>
            </a:r>
          </a:p>
          <a:p>
            <a:pPr algn="ctr">
              <a:buNone/>
            </a:pPr>
            <a:endParaRPr lang="hu-HU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Cukorkvóta lemondás: 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2006 ősz: </a:t>
            </a:r>
            <a:r>
              <a:rPr lang="hu-HU" sz="3600" dirty="0" err="1" smtClean="0">
                <a:solidFill>
                  <a:srgbClr val="FFFF00"/>
                </a:solidFill>
              </a:rPr>
              <a:t>Eastern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</a:rPr>
              <a:t>Sugar</a:t>
            </a:r>
            <a:r>
              <a:rPr lang="hu-HU" sz="3600" dirty="0" smtClean="0">
                <a:solidFill>
                  <a:srgbClr val="FFFF00"/>
                </a:solidFill>
              </a:rPr>
              <a:t>    108 093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2007 ősz-2008 tavasz: 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Mátra Cukor (NZ)              146 454 t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Magyar Cukor (Agrana)        46 714 t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36636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EU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FF00"/>
                </a:solidFill>
              </a:rPr>
              <a:t>tagság - Cukor reform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643470"/>
          </a:xfrm>
        </p:spPr>
        <p:txBody>
          <a:bodyPr/>
          <a:lstStyle/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Cukorkvóta vásárlás: </a:t>
            </a:r>
          </a:p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2007:     Magyar Cukor         5 000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Cukorkvóta 2008-tól: 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Magyar Cukor:                  105 420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Összesen lemondott kvóta: 301 261 t </a:t>
            </a:r>
          </a:p>
          <a:p>
            <a:pPr lvl="8">
              <a:buNone/>
            </a:pPr>
            <a:r>
              <a:rPr lang="hu-HU" dirty="0" smtClean="0">
                <a:solidFill>
                  <a:srgbClr val="FFFF00"/>
                </a:solidFill>
              </a:rPr>
              <a:t>			         </a:t>
            </a:r>
            <a:r>
              <a:rPr lang="hu-HU" sz="3600" dirty="0" smtClean="0">
                <a:solidFill>
                  <a:srgbClr val="FFFF00"/>
                </a:solidFill>
              </a:rPr>
              <a:t>75,01 %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84300"/>
          </a:xfrm>
        </p:spPr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Vetésterület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idx="1"/>
          </p:nvPr>
        </p:nvGraphicFramePr>
        <p:xfrm>
          <a:off x="576263" y="1417638"/>
          <a:ext cx="8110537" cy="4781550"/>
        </p:xfrm>
        <a:graphic>
          <a:graphicData uri="http://schemas.openxmlformats.org/presentationml/2006/ole">
            <p:oleObj spid="_x0000_s1026" name="Worksheet" r:id="rId3" imgW="5315047" imgH="31338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Cukorrépa vetésterülete</a:t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1994-2010</a:t>
            </a:r>
            <a:endParaRPr lang="hu-HU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85831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785950"/>
          </a:xfrm>
        </p:spPr>
        <p:txBody>
          <a:bodyPr/>
          <a:lstStyle/>
          <a:p>
            <a:pPr algn="ctr"/>
            <a:r>
              <a:rPr lang="hu-HU" sz="4000" b="1" dirty="0" smtClean="0">
                <a:solidFill>
                  <a:srgbClr val="FFFF00"/>
                </a:solidFill>
              </a:rPr>
              <a:t>Cukorrépa termelők megoszlása termő terület nagysága szerint 2010-ben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	</a:t>
            </a:r>
            <a:r>
              <a:rPr lang="hu-HU" sz="3600" dirty="0" smtClean="0"/>
              <a:t>						</a:t>
            </a:r>
            <a:r>
              <a:rPr lang="hu-HU" sz="3400" dirty="0" smtClean="0">
                <a:solidFill>
                  <a:srgbClr val="FFFF00"/>
                </a:solidFill>
              </a:rPr>
              <a:t>ha		%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1 000 ha felett		1	1150     8,68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500-1 000 ha között	1	  510     3,85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300-500 ha között		6	2166    16,36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200-300 ha között		8	1935    14,62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150-200 ha között		6	1022     7,72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100-150 ha között		8	  944     7,13</a:t>
            </a:r>
          </a:p>
          <a:p>
            <a:pPr>
              <a:buNone/>
            </a:pPr>
            <a:endParaRPr lang="hu-HU" sz="3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928826"/>
          </a:xfrm>
        </p:spPr>
        <p:txBody>
          <a:bodyPr/>
          <a:lstStyle/>
          <a:p>
            <a:pPr algn="ctr"/>
            <a:r>
              <a:rPr lang="hu-HU" sz="4000" b="1" dirty="0" smtClean="0">
                <a:solidFill>
                  <a:srgbClr val="FFFF00"/>
                </a:solidFill>
              </a:rPr>
              <a:t>Cukorrépa termelők megoszlása termő terület nagysága szerint 2010-ben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257676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	</a:t>
            </a:r>
            <a:r>
              <a:rPr lang="hu-HU" sz="3400" dirty="0" smtClean="0">
                <a:solidFill>
                  <a:srgbClr val="FFFF00"/>
                </a:solidFill>
              </a:rPr>
              <a:t>						ha		%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50-100 ha között	   33	     2284	   17,25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20-50 ha között	   72	     2263	   17,10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10-20 ha között	   43	      597       4,51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1-10 ha között	   53	      312	     2,36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                   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			Átlag:    57,1 ha</a:t>
            </a:r>
          </a:p>
          <a:p>
            <a:pPr>
              <a:buNone/>
            </a:pPr>
            <a:endParaRPr lang="hu-HU" sz="3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hu-H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Termesztett cukorrépa mennyisége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965200" y="1857375"/>
          <a:ext cx="7212013" cy="4643438"/>
        </p:xfrm>
        <a:graphic>
          <a:graphicData uri="http://schemas.openxmlformats.org/presentationml/2006/ole">
            <p:oleObj spid="_x0000_s2050" name="Worksheet" r:id="rId3" imgW="4867332" imgH="31338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Cukorrépa területe és  a  </a:t>
            </a:r>
            <a:r>
              <a:rPr lang="hu-HU" sz="4800" dirty="0" err="1" smtClean="0">
                <a:solidFill>
                  <a:srgbClr val="FFFF00"/>
                </a:solidFill>
              </a:rPr>
              <a:t>z.cukor</a:t>
            </a:r>
            <a:r>
              <a:rPr lang="hu-HU" sz="4800" dirty="0" smtClean="0">
                <a:solidFill>
                  <a:srgbClr val="FFFF00"/>
                </a:solidFill>
              </a:rPr>
              <a:t> termés mennyisége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Cukorrépa vetésterület és termésátlag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Cukorrépa termésátlaga a csapadék tükrében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829708" cy="452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2071702"/>
          </a:xfrm>
        </p:spPr>
        <p:txBody>
          <a:bodyPr/>
          <a:lstStyle/>
          <a:p>
            <a:r>
              <a:rPr lang="hu-HU" sz="5400" dirty="0" smtClean="0">
                <a:solidFill>
                  <a:srgbClr val="FFFF00"/>
                </a:solidFill>
              </a:rPr>
              <a:t>A cukorrépa termesztés Magyarországon</a:t>
            </a:r>
            <a:endParaRPr lang="hu-HU" sz="54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143248"/>
            <a:ext cx="7572428" cy="292895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36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4400" dirty="0" smtClean="0">
                <a:solidFill>
                  <a:srgbClr val="FFFF00"/>
                </a:solidFill>
              </a:rPr>
              <a:t>Kelemen István </a:t>
            </a:r>
          </a:p>
          <a:p>
            <a:pPr>
              <a:lnSpc>
                <a:spcPct val="80000"/>
              </a:lnSpc>
            </a:pPr>
            <a:endParaRPr lang="hu-HU" sz="4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4000" dirty="0" smtClean="0">
                <a:solidFill>
                  <a:srgbClr val="FFFF00"/>
                </a:solidFill>
              </a:rPr>
              <a:t>CTOSZ főtitkár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Cukor hozam alakulása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t/ha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1994-2010</a:t>
            </a:r>
            <a:endParaRPr lang="hu-H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4282" y="2071688"/>
          <a:ext cx="8786874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142873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Cukortartalom t/ha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Cukorhozam alakulása az EU tagállamokban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846277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Termelők megoszlása cukor hozam szerint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2009-2010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		     </a:t>
            </a:r>
            <a:r>
              <a:rPr lang="hu-HU" sz="3600" dirty="0" smtClean="0">
                <a:solidFill>
                  <a:srgbClr val="FFFF00"/>
                </a:solidFill>
              </a:rPr>
              <a:t>2009			2010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1-6 t/ha			24			  21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6-8 t/ha			36			  45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8-10 t/ha      		78			  71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10-15 t/ha		80			  89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15 t/ha felett		  7			    5</a:t>
            </a:r>
          </a:p>
          <a:p>
            <a:pPr>
              <a:buNone/>
            </a:pP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Termelők megoszlása gazdálkodási forma szerint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2010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257676"/>
          </a:xfrm>
        </p:spPr>
        <p:txBody>
          <a:bodyPr/>
          <a:lstStyle/>
          <a:p>
            <a:pPr>
              <a:buNone/>
            </a:pPr>
            <a:r>
              <a:rPr lang="hu-HU" sz="3400" dirty="0" err="1" smtClean="0">
                <a:solidFill>
                  <a:srgbClr val="FFFF00"/>
                </a:solidFill>
              </a:rPr>
              <a:t>Gazd</a:t>
            </a:r>
            <a:r>
              <a:rPr lang="hu-HU" sz="3400" dirty="0" smtClean="0">
                <a:solidFill>
                  <a:srgbClr val="FFFF00"/>
                </a:solidFill>
              </a:rPr>
              <a:t>. forma	  Száma	   </a:t>
            </a:r>
            <a:r>
              <a:rPr lang="hu-HU" sz="3400" dirty="0" err="1" smtClean="0">
                <a:solidFill>
                  <a:srgbClr val="FFFF00"/>
                </a:solidFill>
              </a:rPr>
              <a:t>Össz</a:t>
            </a:r>
            <a:r>
              <a:rPr lang="hu-HU" sz="3400" dirty="0" smtClean="0">
                <a:solidFill>
                  <a:srgbClr val="FFFF00"/>
                </a:solidFill>
              </a:rPr>
              <a:t>./ha 	%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Rt.			     23		2705	22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Kft.		     70		6329	51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Bt.			      5		  136	  1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Szövetkezet	     11		1008	  8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Egyéni		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gazdálkodó	   119		2190	18</a:t>
            </a:r>
          </a:p>
          <a:p>
            <a:pPr>
              <a:buNone/>
            </a:pP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algn="ctr"/>
            <a:r>
              <a:rPr lang="hu-HU" sz="3800" dirty="0" smtClean="0">
                <a:solidFill>
                  <a:srgbClr val="FFFF00"/>
                </a:solidFill>
              </a:rPr>
              <a:t> 1 ha cukorrépa jellemző termelési költségei (2010) ÁFA nélkül  </a:t>
            </a:r>
            <a:r>
              <a:rPr lang="hu-HU" sz="3800" dirty="0" err="1" smtClean="0">
                <a:solidFill>
                  <a:srgbClr val="FFFF00"/>
                </a:solidFill>
              </a:rPr>
              <a:t>Me</a:t>
            </a:r>
            <a:r>
              <a:rPr lang="hu-HU" sz="3800" dirty="0" smtClean="0">
                <a:solidFill>
                  <a:srgbClr val="FFFF00"/>
                </a:solidFill>
              </a:rPr>
              <a:t>: HUF</a:t>
            </a:r>
            <a:endParaRPr lang="hu-HU" sz="3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85719" y="1357298"/>
          <a:ext cx="8686832" cy="507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477"/>
                <a:gridCol w="1098676"/>
                <a:gridCol w="1171921"/>
                <a:gridCol w="1318411"/>
                <a:gridCol w="1069347"/>
              </a:tblGrid>
              <a:tr h="5408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Megnevezés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Egyéni cég</a:t>
                      </a:r>
                      <a:endParaRPr lang="hu-HU" sz="18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Zrt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Integrált</a:t>
                      </a:r>
                    </a:p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termelők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Kft.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72603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1. Anyagköltség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(szerves trágya, mésziszap, műtrágya, növény-védőszer, vetőmag, mezei leltár)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270 276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285 594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292 788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127 500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874544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2. Gépi munkák költsége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(segédüzem, talaj előkészítés,lazítás, </a:t>
                      </a:r>
                    </a:p>
                    <a:p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szervestrágyázás, műtrágyázás,</a:t>
                      </a:r>
                    </a:p>
                    <a:p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vetés, </a:t>
                      </a:r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növ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védelem, </a:t>
                      </a:r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növ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ápolás, öntözés, betakarítás, tisztítás, szállítás üzemen belül, felrakás)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216 200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199 401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139 392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216 000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77244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3. Munkabér és közteher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 (igénybevett szolgáltatás)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55 818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59 544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41 759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60 000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09041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4. Egyéb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(melioráció, biztosítás, földbérleti díj, ált. költségek)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65 900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79 314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28 385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121 000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solidFill>
                            <a:srgbClr val="FFFF00"/>
                          </a:solidFill>
                        </a:rPr>
                        <a:t>Összesen:</a:t>
                      </a:r>
                      <a:endParaRPr lang="hu-HU" b="1" u="sng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608 194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623 853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502 324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524 500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214446"/>
          </a:xfrm>
        </p:spPr>
        <p:txBody>
          <a:bodyPr/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A kvótarépa átvételi ára</a:t>
            </a:r>
            <a:br>
              <a:rPr lang="hu-HU" sz="3600" b="1" dirty="0" smtClean="0">
                <a:solidFill>
                  <a:srgbClr val="FFFF00"/>
                </a:solidFill>
              </a:rPr>
            </a:br>
            <a:r>
              <a:rPr lang="hu-HU" sz="3600" b="1" dirty="0" smtClean="0">
                <a:solidFill>
                  <a:srgbClr val="FFFF00"/>
                </a:solidFill>
              </a:rPr>
              <a:t>EUR/tonna</a:t>
            </a:r>
            <a:endParaRPr lang="hu-HU" sz="36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8641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       			</a:t>
            </a:r>
            <a:r>
              <a:rPr lang="hu-HU" sz="2800" i="1" u="sng" dirty="0" smtClean="0">
                <a:solidFill>
                  <a:srgbClr val="FFFF00"/>
                </a:solidFill>
              </a:rPr>
              <a:t>2008	</a:t>
            </a:r>
            <a:r>
              <a:rPr lang="hu-HU" sz="2800" i="1" dirty="0" smtClean="0">
                <a:solidFill>
                  <a:srgbClr val="FFFF00"/>
                </a:solidFill>
              </a:rPr>
              <a:t> 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2009</a:t>
            </a:r>
            <a:r>
              <a:rPr lang="hu-HU" sz="2800" i="1" dirty="0" smtClean="0">
                <a:solidFill>
                  <a:srgbClr val="FFFF00"/>
                </a:solidFill>
              </a:rPr>
              <a:t>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2010 </a:t>
            </a:r>
            <a:r>
              <a:rPr lang="hu-HU" sz="2800" i="1" dirty="0" smtClean="0">
                <a:solidFill>
                  <a:srgbClr val="FFFF00"/>
                </a:solidFill>
              </a:rPr>
              <a:t>    </a:t>
            </a:r>
            <a:endParaRPr lang="hu-HU" sz="2800" i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Répa min. ár</a:t>
            </a:r>
            <a:r>
              <a:rPr lang="hu-HU" sz="2800" dirty="0" smtClean="0">
                <a:solidFill>
                  <a:srgbClr val="FFFF00"/>
                </a:solidFill>
              </a:rPr>
              <a:t>		27,83        26,29        26,29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- </a:t>
            </a:r>
            <a:r>
              <a:rPr lang="hu-HU" sz="2800" i="1" dirty="0" err="1" smtClean="0">
                <a:solidFill>
                  <a:srgbClr val="FFFF00"/>
                </a:solidFill>
              </a:rPr>
              <a:t>term</a:t>
            </a:r>
            <a:r>
              <a:rPr lang="hu-HU" sz="2800" i="1" dirty="0" smtClean="0">
                <a:solidFill>
                  <a:srgbClr val="FFFF00"/>
                </a:solidFill>
              </a:rPr>
              <a:t>. illeték</a:t>
            </a:r>
            <a:r>
              <a:rPr lang="hu-HU" sz="2800" dirty="0" smtClean="0">
                <a:solidFill>
                  <a:srgbClr val="FFFF00"/>
                </a:solidFill>
              </a:rPr>
              <a:t>	  	  0,84	         0,84	         0,84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Répa nettó ár</a:t>
            </a:r>
            <a:r>
              <a:rPr lang="hu-HU" sz="2800" dirty="0" smtClean="0">
                <a:solidFill>
                  <a:srgbClr val="FFFF00"/>
                </a:solidFill>
              </a:rPr>
              <a:t>		 26,99       25,45	       25,45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Prémiumok</a:t>
            </a:r>
            <a:r>
              <a:rPr lang="hu-HU" sz="2800" dirty="0" smtClean="0">
                <a:solidFill>
                  <a:srgbClr val="FFFF00"/>
                </a:solidFill>
              </a:rPr>
              <a:t>	  	  	  4,10		 4,10	         0,75	   </a:t>
            </a:r>
          </a:p>
          <a:p>
            <a:pPr>
              <a:buNone/>
            </a:pPr>
            <a:r>
              <a:rPr lang="hu-HU" sz="2800" i="1" u="sng" dirty="0" smtClean="0">
                <a:solidFill>
                  <a:srgbClr val="FFFF00"/>
                </a:solidFill>
              </a:rPr>
              <a:t>Összesen  </a:t>
            </a:r>
            <a:r>
              <a:rPr lang="hu-HU" sz="2800" i="1" dirty="0" smtClean="0">
                <a:solidFill>
                  <a:srgbClr val="FFFF00"/>
                </a:solidFill>
              </a:rPr>
              <a:t>      		</a:t>
            </a:r>
            <a:r>
              <a:rPr lang="hu-HU" sz="2800" i="1" u="sng" dirty="0" smtClean="0">
                <a:solidFill>
                  <a:srgbClr val="FFFF00"/>
                </a:solidFill>
              </a:rPr>
              <a:t>31,09</a:t>
            </a:r>
            <a:r>
              <a:rPr lang="hu-HU" sz="2800" i="1" dirty="0" smtClean="0">
                <a:solidFill>
                  <a:srgbClr val="FFFF00"/>
                </a:solidFill>
              </a:rPr>
              <a:t>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29,55</a:t>
            </a:r>
            <a:r>
              <a:rPr lang="hu-HU" sz="2800" i="1" dirty="0" smtClean="0">
                <a:solidFill>
                  <a:srgbClr val="FFFF00"/>
                </a:solidFill>
              </a:rPr>
              <a:t> 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26,20</a:t>
            </a:r>
          </a:p>
          <a:p>
            <a:pPr algn="ctr"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Nemzeti támogatás</a:t>
            </a:r>
          </a:p>
          <a:p>
            <a:pPr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Adható			10,58		11,10	       11,10	</a:t>
            </a:r>
          </a:p>
          <a:p>
            <a:pPr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Tényleges			10,58         11,10         9,49</a:t>
            </a:r>
          </a:p>
          <a:p>
            <a:pPr>
              <a:buNone/>
            </a:pPr>
            <a:r>
              <a:rPr lang="hu-HU" sz="2800" i="1" u="sng" dirty="0" smtClean="0">
                <a:solidFill>
                  <a:srgbClr val="FFFF00"/>
                </a:solidFill>
              </a:rPr>
              <a:t>Mindösszesen:</a:t>
            </a:r>
            <a:r>
              <a:rPr lang="hu-HU" sz="2800" dirty="0" smtClean="0">
                <a:solidFill>
                  <a:srgbClr val="FFFF00"/>
                </a:solidFill>
              </a:rPr>
              <a:t>		</a:t>
            </a:r>
            <a:r>
              <a:rPr lang="hu-HU" sz="2800" b="1" i="1" u="sng" dirty="0" smtClean="0">
                <a:solidFill>
                  <a:srgbClr val="FFFF00"/>
                </a:solidFill>
              </a:rPr>
              <a:t>41,67</a:t>
            </a:r>
            <a:r>
              <a:rPr lang="hu-HU" sz="2800" dirty="0" smtClean="0">
                <a:solidFill>
                  <a:srgbClr val="FFFF00"/>
                </a:solidFill>
              </a:rPr>
              <a:t>       </a:t>
            </a:r>
            <a:r>
              <a:rPr lang="hu-HU" sz="2800" b="1" i="1" u="sng" dirty="0" smtClean="0">
                <a:solidFill>
                  <a:srgbClr val="FFFF00"/>
                </a:solidFill>
              </a:rPr>
              <a:t>40,65</a:t>
            </a:r>
            <a:r>
              <a:rPr lang="hu-HU" sz="2800" dirty="0" smtClean="0">
                <a:solidFill>
                  <a:srgbClr val="FFFF00"/>
                </a:solidFill>
              </a:rPr>
              <a:t>      </a:t>
            </a:r>
            <a:r>
              <a:rPr lang="hu-HU" sz="2800" b="1" i="1" u="sng" dirty="0" smtClean="0">
                <a:solidFill>
                  <a:srgbClr val="FFFF00"/>
                </a:solidFill>
              </a:rPr>
              <a:t>35,69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txBody>
          <a:bodyPr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</a:rPr>
              <a:t>A kvótarépa átvételi ára </a:t>
            </a:r>
            <a:br>
              <a:rPr lang="hu-HU" sz="4000" dirty="0" smtClean="0">
                <a:solidFill>
                  <a:srgbClr val="FFFF00"/>
                </a:solidFill>
              </a:rPr>
            </a:br>
            <a:r>
              <a:rPr lang="hu-HU" sz="4000" dirty="0" smtClean="0">
                <a:solidFill>
                  <a:srgbClr val="FFFF00"/>
                </a:solidFill>
              </a:rPr>
              <a:t>EUR/tonna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		     </a:t>
            </a:r>
            <a:r>
              <a:rPr lang="hu-HU" u="sng" dirty="0" smtClean="0">
                <a:solidFill>
                  <a:srgbClr val="FFFF00"/>
                </a:solidFill>
              </a:rPr>
              <a:t>2011</a:t>
            </a:r>
            <a:r>
              <a:rPr lang="hu-HU" dirty="0" smtClean="0">
                <a:solidFill>
                  <a:srgbClr val="FFFF00"/>
                </a:solidFill>
              </a:rPr>
              <a:t>	     </a:t>
            </a:r>
            <a:r>
              <a:rPr lang="hu-HU" u="sng" dirty="0" smtClean="0">
                <a:solidFill>
                  <a:srgbClr val="FFFF00"/>
                </a:solidFill>
              </a:rPr>
              <a:t>2012</a:t>
            </a:r>
            <a:r>
              <a:rPr lang="hu-HU" dirty="0" smtClean="0">
                <a:solidFill>
                  <a:srgbClr val="FFFF00"/>
                </a:solidFill>
              </a:rPr>
              <a:t>	   </a:t>
            </a:r>
            <a:r>
              <a:rPr lang="hu-HU" u="sng" dirty="0" smtClean="0">
                <a:solidFill>
                  <a:srgbClr val="FF0000"/>
                </a:solidFill>
              </a:rPr>
              <a:t>2013</a:t>
            </a:r>
          </a:p>
          <a:p>
            <a:pPr>
              <a:buNone/>
            </a:pPr>
            <a:r>
              <a:rPr lang="hu-HU" i="1" dirty="0" smtClean="0">
                <a:solidFill>
                  <a:srgbClr val="FFFF00"/>
                </a:solidFill>
              </a:rPr>
              <a:t>Répa min. ár 	     </a:t>
            </a:r>
            <a:r>
              <a:rPr lang="hu-HU" dirty="0" smtClean="0">
                <a:solidFill>
                  <a:srgbClr val="FFFF00"/>
                </a:solidFill>
              </a:rPr>
              <a:t>26,29	     26,29	   </a:t>
            </a:r>
            <a:r>
              <a:rPr lang="hu-HU" dirty="0" smtClean="0">
                <a:solidFill>
                  <a:srgbClr val="FF0000"/>
                </a:solidFill>
              </a:rPr>
              <a:t>26,29</a:t>
            </a:r>
          </a:p>
          <a:p>
            <a:pPr>
              <a:buFontTx/>
              <a:buChar char="-"/>
            </a:pPr>
            <a:r>
              <a:rPr lang="hu-HU" i="1" dirty="0" err="1" smtClean="0">
                <a:solidFill>
                  <a:srgbClr val="FFFF00"/>
                </a:solidFill>
              </a:rPr>
              <a:t>term</a:t>
            </a:r>
            <a:r>
              <a:rPr lang="hu-HU" i="1" dirty="0" smtClean="0">
                <a:solidFill>
                  <a:srgbClr val="FFFF00"/>
                </a:solidFill>
              </a:rPr>
              <a:t>. illeték</a:t>
            </a:r>
            <a:r>
              <a:rPr lang="hu-HU" dirty="0" smtClean="0">
                <a:solidFill>
                  <a:srgbClr val="FFFF00"/>
                </a:solidFill>
              </a:rPr>
              <a:t>  	       0,84	       0,84	</a:t>
            </a:r>
            <a:r>
              <a:rPr lang="hu-HU" dirty="0" smtClean="0">
                <a:solidFill>
                  <a:srgbClr val="FF0000"/>
                </a:solidFill>
              </a:rPr>
              <a:t>     0,84</a:t>
            </a:r>
          </a:p>
          <a:p>
            <a:pPr>
              <a:buNone/>
            </a:pPr>
            <a:r>
              <a:rPr lang="hu-HU" i="1" dirty="0" smtClean="0">
                <a:solidFill>
                  <a:srgbClr val="FFFF00"/>
                </a:solidFill>
              </a:rPr>
              <a:t>Répa nettó ár        </a:t>
            </a:r>
            <a:r>
              <a:rPr lang="hu-HU" dirty="0" smtClean="0">
                <a:solidFill>
                  <a:srgbClr val="FFFF00"/>
                </a:solidFill>
              </a:rPr>
              <a:t>25,45	     25,45	    </a:t>
            </a:r>
            <a:r>
              <a:rPr lang="hu-HU" dirty="0" smtClean="0">
                <a:solidFill>
                  <a:srgbClr val="FF0000"/>
                </a:solidFill>
              </a:rPr>
              <a:t>25,45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Prémiumok		 ?		 ?		</a:t>
            </a:r>
            <a:r>
              <a:rPr lang="hu-H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hu-HU" u="sng" dirty="0" smtClean="0">
                <a:solidFill>
                  <a:srgbClr val="FFFF00"/>
                </a:solidFill>
              </a:rPr>
              <a:t>Összesen:</a:t>
            </a:r>
            <a:r>
              <a:rPr lang="hu-HU" dirty="0" smtClean="0">
                <a:solidFill>
                  <a:srgbClr val="FFFF00"/>
                </a:solidFill>
              </a:rPr>
              <a:t>	        	 ?		 ?		</a:t>
            </a:r>
            <a:r>
              <a:rPr lang="hu-H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hu-HU" i="1" u="sng" dirty="0" smtClean="0">
                <a:solidFill>
                  <a:srgbClr val="FFFF00"/>
                </a:solidFill>
              </a:rPr>
              <a:t>Nemzeti támogatás</a:t>
            </a:r>
            <a:r>
              <a:rPr lang="hu-HU" dirty="0" smtClean="0">
                <a:solidFill>
                  <a:srgbClr val="FFFF00"/>
                </a:solidFill>
              </a:rPr>
              <a:t>				   </a:t>
            </a:r>
            <a:r>
              <a:rPr lang="hu-HU" dirty="0" smtClean="0">
                <a:solidFill>
                  <a:srgbClr val="FF0000"/>
                </a:solidFill>
              </a:rPr>
              <a:t>Nem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Adható		     11,10      11,10   </a:t>
            </a:r>
            <a:r>
              <a:rPr lang="hu-HU" dirty="0" smtClean="0">
                <a:solidFill>
                  <a:srgbClr val="FF0000"/>
                </a:solidFill>
              </a:rPr>
              <a:t>adható!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Tényleges		</a:t>
            </a:r>
            <a:r>
              <a:rPr lang="hu-HU" smtClean="0">
                <a:solidFill>
                  <a:srgbClr val="FFFF00"/>
                </a:solidFill>
              </a:rPr>
              <a:t>	 ?</a:t>
            </a:r>
            <a:r>
              <a:rPr lang="hu-HU" dirty="0" smtClean="0">
                <a:solidFill>
                  <a:srgbClr val="FFFF00"/>
                </a:solidFill>
              </a:rPr>
              <a:t>	</a:t>
            </a:r>
            <a:r>
              <a:rPr lang="hu-HU" smtClean="0">
                <a:solidFill>
                  <a:srgbClr val="FFFF00"/>
                </a:solidFill>
              </a:rPr>
              <a:t>	 ?</a:t>
            </a:r>
            <a:endParaRPr lang="hu-H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	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807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571612"/>
            <a:ext cx="8643998" cy="5000660"/>
          </a:xfrm>
        </p:spPr>
        <p:txBody>
          <a:bodyPr/>
          <a:lstStyle/>
          <a:p>
            <a:pPr algn="just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Magyarországon a cukorrépa termesztés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2012. év utáni fenntartásához legalább négy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feltétel szükséges:</a:t>
            </a:r>
          </a:p>
          <a:p>
            <a:pPr lvl="0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ctr"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Jelentős </a:t>
            </a:r>
            <a:r>
              <a:rPr lang="hu-HU" dirty="0" smtClean="0">
                <a:solidFill>
                  <a:srgbClr val="FF0000"/>
                </a:solidFill>
              </a:rPr>
              <a:t>vízgazdálkodási program (víztározókat, csatornákat, öntőző rendszereket is beleértve) megvalósítása a kaposvári cukorgyár mintegy 50 km-es körzetében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</a:p>
          <a:p>
            <a:pPr marL="514350" lvl="0" indent="-51435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Cukorgyárat  terhelő</a:t>
            </a:r>
            <a:endParaRPr lang="hu-HU" dirty="0" smtClean="0">
              <a:solidFill>
                <a:srgbClr val="FFFF00"/>
              </a:solidFill>
            </a:endParaRPr>
          </a:p>
          <a:p>
            <a:pPr marL="514350" lvl="0" indent="-514350">
              <a:buNone/>
            </a:pPr>
            <a:r>
              <a:rPr lang="hu-HU" dirty="0" smtClean="0">
                <a:solidFill>
                  <a:srgbClr val="FFFF00"/>
                </a:solidFill>
              </a:rPr>
              <a:t>s</a:t>
            </a:r>
            <a:r>
              <a:rPr lang="hu-HU" dirty="0" smtClean="0">
                <a:solidFill>
                  <a:srgbClr val="FFFF00"/>
                </a:solidFill>
              </a:rPr>
              <a:t>zállítási </a:t>
            </a:r>
            <a:r>
              <a:rPr lang="hu-HU" dirty="0" smtClean="0">
                <a:solidFill>
                  <a:srgbClr val="FFFF00"/>
                </a:solidFill>
              </a:rPr>
              <a:t>költség (2010):     1772 Ft/t</a:t>
            </a:r>
          </a:p>
          <a:p>
            <a:pPr marL="514350" lvl="0" indent="-514350">
              <a:buNone/>
            </a:pPr>
            <a:r>
              <a:rPr lang="hu-HU" dirty="0" smtClean="0">
                <a:solidFill>
                  <a:srgbClr val="FFFF00"/>
                </a:solidFill>
              </a:rPr>
              <a:t>50 km-es körzetben:            800 Ft/t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928802"/>
            <a:ext cx="8786874" cy="4286280"/>
          </a:xfrm>
        </p:spPr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2. Nagy értékű speciális gépi beruházások:</a:t>
            </a:r>
          </a:p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 	miután a betakarítógépek  döntő többsége 2012/2013 évi  kampányig elhasználódik.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A gépek többsége 2005. év előtti (új gépek: egy db ROPA (2009) két db HOLMER (2009 és 2010).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Jelenlegi árak: ROPA (12 soros) 450 000 EUR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                   HOLMER (6 soros) 400 000 EUR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3. A cukorgyártó és a cukorrépa termelők között a referencia ár (404 EUR/t) feletti cukorár elérése esetén, a referencia ár feletti bevétel 50-50% arányú megosztása</a:t>
            </a:r>
          </a:p>
          <a:p>
            <a:pPr lvl="0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A 404 EUR/t referencia árhoz tartozik a 26,29 EUR/t répa minimum ár.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4. Az átvételi ár mintegy 25 %-át kitevő nemzeti támogatás lehetőségének megteremtése és fenntartása.</a:t>
            </a:r>
          </a:p>
          <a:p>
            <a:pPr lvl="0" algn="ctr">
              <a:buNone/>
            </a:pPr>
            <a:r>
              <a:rPr lang="hu-HU" u="sng" dirty="0" smtClean="0">
                <a:solidFill>
                  <a:srgbClr val="FF0000"/>
                </a:solidFill>
              </a:rPr>
              <a:t>Kérelem az EU Bizottságához!</a:t>
            </a:r>
          </a:p>
          <a:p>
            <a:pPr lvl="0" algn="ctr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Ebben érdekelt még: Olaszország, Szlovákia, Spanyolország és (Románia ?).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5198"/>
          </a:xfrm>
        </p:spPr>
        <p:txBody>
          <a:bodyPr/>
          <a:lstStyle/>
          <a:p>
            <a:r>
              <a:rPr lang="hu-HU" sz="4800" dirty="0" smtClean="0">
                <a:solidFill>
                  <a:srgbClr val="FFFF00"/>
                </a:solidFill>
              </a:rPr>
              <a:t>Új természetes édesítőszer:</a:t>
            </a:r>
            <a:endParaRPr lang="hu-HU" sz="48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</a:rPr>
              <a:t>STEVIA (</a:t>
            </a:r>
            <a:r>
              <a:rPr lang="hu-HU" b="1" dirty="0" err="1" smtClean="0">
                <a:solidFill>
                  <a:srgbClr val="FF0000"/>
                </a:solidFill>
              </a:rPr>
              <a:t>Stevia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rebaudania-Bertoni</a:t>
            </a:r>
            <a:r>
              <a:rPr lang="hu-HU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r>
              <a:rPr lang="hu-HU" sz="3000" dirty="0" err="1" smtClean="0">
                <a:solidFill>
                  <a:srgbClr val="FFFF00"/>
                </a:solidFill>
              </a:rPr>
              <a:t>Rebaudioside</a:t>
            </a:r>
            <a:r>
              <a:rPr lang="hu-HU" sz="3000" dirty="0" smtClean="0">
                <a:solidFill>
                  <a:srgbClr val="FFFF00"/>
                </a:solidFill>
              </a:rPr>
              <a:t> A  /C</a:t>
            </a:r>
            <a:r>
              <a:rPr lang="hu-HU" sz="3000" baseline="-25000" dirty="0" smtClean="0">
                <a:solidFill>
                  <a:srgbClr val="FFFF00"/>
                </a:solidFill>
              </a:rPr>
              <a:t>44</a:t>
            </a:r>
            <a:r>
              <a:rPr lang="hu-HU" sz="3000" dirty="0" smtClean="0">
                <a:solidFill>
                  <a:srgbClr val="FFFF00"/>
                </a:solidFill>
              </a:rPr>
              <a:t>H</a:t>
            </a:r>
            <a:r>
              <a:rPr lang="hu-HU" sz="3000" baseline="-25000" dirty="0" smtClean="0">
                <a:solidFill>
                  <a:srgbClr val="FFFF00"/>
                </a:solidFill>
              </a:rPr>
              <a:t>70</a:t>
            </a:r>
            <a:r>
              <a:rPr lang="hu-HU" sz="3000" dirty="0" smtClean="0">
                <a:solidFill>
                  <a:srgbClr val="FFFF00"/>
                </a:solidFill>
              </a:rPr>
              <a:t>O</a:t>
            </a:r>
            <a:r>
              <a:rPr lang="hu-HU" sz="3000" baseline="-25000" dirty="0" smtClean="0">
                <a:solidFill>
                  <a:srgbClr val="FFFF00"/>
                </a:solidFill>
              </a:rPr>
              <a:t>23</a:t>
            </a:r>
            <a:r>
              <a:rPr lang="hu-HU" sz="3000" dirty="0" smtClean="0">
                <a:solidFill>
                  <a:srgbClr val="FFFF00"/>
                </a:solidFill>
              </a:rPr>
              <a:t>/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Más kémiai nevei: </a:t>
            </a:r>
            <a:r>
              <a:rPr lang="hu-HU" sz="3000" dirty="0" err="1" smtClean="0">
                <a:solidFill>
                  <a:srgbClr val="FFFF00"/>
                </a:solidFill>
              </a:rPr>
              <a:t>steviol</a:t>
            </a:r>
            <a:r>
              <a:rPr lang="hu-HU" sz="3000" dirty="0" smtClean="0">
                <a:solidFill>
                  <a:srgbClr val="FFFF00"/>
                </a:solidFill>
              </a:rPr>
              <a:t> - </a:t>
            </a:r>
            <a:r>
              <a:rPr lang="hu-HU" sz="3000" dirty="0" err="1" smtClean="0">
                <a:solidFill>
                  <a:srgbClr val="FFFF00"/>
                </a:solidFill>
              </a:rPr>
              <a:t>glycosid</a:t>
            </a:r>
            <a:r>
              <a:rPr lang="hu-HU" sz="3000" dirty="0" smtClean="0">
                <a:solidFill>
                  <a:srgbClr val="FFFF00"/>
                </a:solidFill>
              </a:rPr>
              <a:t>, </a:t>
            </a:r>
            <a:r>
              <a:rPr lang="hu-HU" sz="3000" dirty="0" err="1" smtClean="0">
                <a:solidFill>
                  <a:srgbClr val="FFFF00"/>
                </a:solidFill>
              </a:rPr>
              <a:t>steviol</a:t>
            </a:r>
            <a:r>
              <a:rPr lang="hu-HU" sz="30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				   </a:t>
            </a:r>
            <a:r>
              <a:rPr lang="hu-HU" sz="3000" dirty="0" err="1" smtClean="0">
                <a:solidFill>
                  <a:srgbClr val="FFFF00"/>
                </a:solidFill>
              </a:rPr>
              <a:t>steviosid</a:t>
            </a:r>
            <a:endParaRPr lang="hu-HU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Édesítő képessége kb. </a:t>
            </a:r>
            <a:r>
              <a:rPr lang="hu-HU" sz="3000" b="1" i="1" dirty="0" smtClean="0">
                <a:solidFill>
                  <a:srgbClr val="FF0000"/>
                </a:solidFill>
              </a:rPr>
              <a:t>harmincszorosa</a:t>
            </a:r>
            <a:r>
              <a:rPr lang="hu-HU" sz="3000" b="1" i="1" dirty="0" smtClean="0">
                <a:solidFill>
                  <a:srgbClr val="FFFF00"/>
                </a:solidFill>
              </a:rPr>
              <a:t> </a:t>
            </a:r>
            <a:r>
              <a:rPr lang="hu-HU" sz="3000" dirty="0" smtClean="0">
                <a:solidFill>
                  <a:srgbClr val="FFFF00"/>
                </a:solidFill>
              </a:rPr>
              <a:t> a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szacharóznak (a répa és nádcukor </a:t>
            </a:r>
            <a:r>
              <a:rPr lang="hu-HU" sz="3000" dirty="0" err="1" smtClean="0">
                <a:solidFill>
                  <a:srgbClr val="FFFF00"/>
                </a:solidFill>
              </a:rPr>
              <a:t>diszacharidja</a:t>
            </a:r>
            <a:r>
              <a:rPr lang="hu-HU" sz="3000" dirty="0" smtClean="0">
                <a:solidFill>
                  <a:srgbClr val="FFFF00"/>
                </a:solidFill>
              </a:rPr>
              <a:t>).</a:t>
            </a:r>
          </a:p>
          <a:p>
            <a:pPr>
              <a:buNone/>
            </a:pPr>
            <a:r>
              <a:rPr lang="hu-HU" sz="3000" b="1" i="1" dirty="0" smtClean="0">
                <a:solidFill>
                  <a:srgbClr val="FF0000"/>
                </a:solidFill>
              </a:rPr>
              <a:t>Cukorbetegek</a:t>
            </a:r>
            <a:r>
              <a:rPr lang="hu-HU" sz="3000" dirty="0" smtClean="0">
                <a:solidFill>
                  <a:srgbClr val="FFFF00"/>
                </a:solidFill>
              </a:rPr>
              <a:t>  és diétázók is fogyaszthatják,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lebontásához és hasznosításához, </a:t>
            </a:r>
          </a:p>
          <a:p>
            <a:pPr>
              <a:buNone/>
            </a:pPr>
            <a:r>
              <a:rPr lang="hu-HU" sz="3000" b="1" i="1" dirty="0" smtClean="0">
                <a:solidFill>
                  <a:srgbClr val="FFFF00"/>
                </a:solidFill>
              </a:rPr>
              <a:t>              </a:t>
            </a:r>
            <a:r>
              <a:rPr lang="hu-HU" sz="3000" b="1" i="1" dirty="0" smtClean="0">
                <a:solidFill>
                  <a:srgbClr val="FF0000"/>
                </a:solidFill>
              </a:rPr>
              <a:t>kevesebb inzulin  </a:t>
            </a:r>
            <a:r>
              <a:rPr lang="hu-HU" sz="3000" dirty="0" smtClean="0">
                <a:solidFill>
                  <a:srgbClr val="FFFF00"/>
                </a:solidFill>
              </a:rPr>
              <a:t>szükséges.</a:t>
            </a:r>
          </a:p>
          <a:p>
            <a:pPr>
              <a:buNone/>
            </a:pP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08074"/>
          </a:xfrm>
        </p:spPr>
        <p:txBody>
          <a:bodyPr/>
          <a:lstStyle/>
          <a:p>
            <a:r>
              <a:rPr lang="hu-HU" sz="4800" dirty="0" smtClean="0">
                <a:solidFill>
                  <a:srgbClr val="FFFF00"/>
                </a:solidFill>
              </a:rPr>
              <a:t>Új természetes édesítőszer: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429156"/>
          </a:xfrm>
        </p:spPr>
        <p:txBody>
          <a:bodyPr/>
          <a:lstStyle/>
          <a:p>
            <a:pPr algn="ctr"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Az EU-ban a belőle készült termékek forgalmazásának engedélyezése ez év őszén várható.</a:t>
            </a:r>
          </a:p>
          <a:p>
            <a:pPr algn="ctr">
              <a:buNone/>
            </a:pPr>
            <a:r>
              <a:rPr lang="hu-HU" sz="3000" dirty="0" smtClean="0">
                <a:solidFill>
                  <a:srgbClr val="FF0000"/>
                </a:solidFill>
              </a:rPr>
              <a:t>Jelenleg nem vonatkozik rá az EU cukor és-</a:t>
            </a:r>
          </a:p>
          <a:p>
            <a:pPr algn="ctr">
              <a:buNone/>
            </a:pPr>
            <a:r>
              <a:rPr lang="hu-HU" sz="3000" dirty="0" err="1" smtClean="0">
                <a:solidFill>
                  <a:srgbClr val="FF0000"/>
                </a:solidFill>
              </a:rPr>
              <a:t>izoglükóz</a:t>
            </a:r>
            <a:r>
              <a:rPr lang="hu-HU" sz="3000" dirty="0" smtClean="0">
                <a:solidFill>
                  <a:srgbClr val="FF0000"/>
                </a:solidFill>
              </a:rPr>
              <a:t> kvóta szabályozása.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Hazai termelésének vizsgálata indokolt lenne, 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egynyári növényként, klímánkon termesztése </a:t>
            </a:r>
          </a:p>
          <a:p>
            <a:pPr algn="ctr"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lehetséges.</a:t>
            </a:r>
            <a:endParaRPr lang="hu-H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38430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KÖSZÖNÖM A FIGYELMET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714348" y="71435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Mezőgazdaságilag művelhető terület: 5,8 millió ha</a:t>
            </a:r>
          </a:p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A szántó terület: 4,5 millió ha</a:t>
            </a:r>
          </a:p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Éves csapadék: 600-800mm  -  500-600mm/év</a:t>
            </a:r>
          </a:p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Napsütéses órák száma: 1700-2100 óra/év</a:t>
            </a:r>
            <a:endParaRPr lang="hu-HU" sz="2400" b="1" dirty="0">
              <a:solidFill>
                <a:srgbClr val="00206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214282" y="3357562"/>
            <a:ext cx="135732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Szövegdoboz 6"/>
          <p:cNvSpPr txBox="1"/>
          <p:nvPr/>
        </p:nvSpPr>
        <p:spPr>
          <a:xfrm>
            <a:off x="285720" y="357187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ÓCEÁNI</a:t>
            </a:r>
          </a:p>
        </p:txBody>
      </p:sp>
      <p:cxnSp>
        <p:nvCxnSpPr>
          <p:cNvPr id="9" name="Egyenes összekötő nyíllal 8"/>
          <p:cNvCxnSpPr/>
          <p:nvPr/>
        </p:nvCxnSpPr>
        <p:spPr bwMode="auto">
          <a:xfrm rot="5400000" flipH="1" flipV="1">
            <a:off x="3107521" y="5536421"/>
            <a:ext cx="1214446" cy="5715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Szövegdoboz 9"/>
          <p:cNvSpPr txBox="1"/>
          <p:nvPr/>
        </p:nvSpPr>
        <p:spPr>
          <a:xfrm>
            <a:off x="3929058" y="564357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FÖLDKÖZI-TENGERI</a:t>
            </a:r>
            <a:endParaRPr lang="hu-HU" sz="2400" b="1" dirty="0">
              <a:solidFill>
                <a:srgbClr val="00206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 bwMode="auto">
          <a:xfrm rot="10800000">
            <a:off x="6715140" y="3857628"/>
            <a:ext cx="18573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Szövegdoboz 12"/>
          <p:cNvSpPr txBox="1"/>
          <p:nvPr/>
        </p:nvSpPr>
        <p:spPr>
          <a:xfrm>
            <a:off x="5929322" y="414338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KELET-EURÓPAI, </a:t>
            </a:r>
          </a:p>
          <a:p>
            <a:pPr algn="l"/>
            <a:r>
              <a:rPr lang="hu-HU" sz="2400" b="1" dirty="0" smtClean="0">
                <a:solidFill>
                  <a:srgbClr val="002060"/>
                </a:solidFill>
              </a:rPr>
              <a:t>SZÁRAZFÖLDI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6211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Cukorrépa termelés Magyarországon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32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1790: </a:t>
            </a:r>
            <a:r>
              <a:rPr lang="hu-HU" sz="3600" dirty="0" err="1" smtClean="0">
                <a:solidFill>
                  <a:srgbClr val="FFFF00"/>
                </a:solidFill>
              </a:rPr>
              <a:t>Tessedik</a:t>
            </a:r>
            <a:r>
              <a:rPr lang="hu-HU" sz="3600" dirty="0" smtClean="0">
                <a:solidFill>
                  <a:srgbClr val="FFFF00"/>
                </a:solidFill>
              </a:rPr>
              <a:t> Sámuel – répamag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1806-1814: Kontinentális zárlat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1808: Ercsi cukorfőzde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1830: Nagyfödémes, </a:t>
            </a:r>
            <a:r>
              <a:rPr lang="hu-HU" sz="3600" dirty="0" err="1" smtClean="0">
                <a:solidFill>
                  <a:srgbClr val="FFFF00"/>
                </a:solidFill>
              </a:rPr>
              <a:t>Bátorkeszi</a:t>
            </a:r>
            <a:r>
              <a:rPr lang="hu-HU" sz="3600" dirty="0" smtClean="0">
                <a:solidFill>
                  <a:srgbClr val="FFFF00"/>
                </a:solidFill>
              </a:rPr>
              <a:t> 		     cukorgyár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1849-1868-1888:Cukor adó törvények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1918-1991: 12 cukorgyár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81" t="4166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zis 2"/>
          <p:cNvSpPr/>
          <p:nvPr/>
        </p:nvSpPr>
        <p:spPr bwMode="auto">
          <a:xfrm>
            <a:off x="3929058" y="3000372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71934" y="285749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ERCSI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1910-1997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6429388" y="521495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00826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MEZŐHEGYES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1889-1997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7143768" y="4286256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86644" y="41433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SARKAD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1912-1998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4857752" y="2214554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072066" y="228599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HATVAN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1889-2004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4929190" y="200024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43504" y="16430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SELYP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1889-1999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6929454" y="100010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ahoma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143768" y="9286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SZERENCS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1889-2008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5500694" y="3286124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43570" y="321468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SZOLNOK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1914-2007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Ellipszis 16"/>
          <p:cNvSpPr/>
          <p:nvPr/>
        </p:nvSpPr>
        <p:spPr bwMode="auto">
          <a:xfrm>
            <a:off x="1214414" y="307181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8728" y="300037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SÁRVÁR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1895-1999</a:t>
            </a:r>
          </a:p>
        </p:txBody>
      </p:sp>
      <p:sp>
        <p:nvSpPr>
          <p:cNvPr id="19" name="Ellipszis 18"/>
          <p:cNvSpPr/>
          <p:nvPr/>
        </p:nvSpPr>
        <p:spPr bwMode="auto">
          <a:xfrm>
            <a:off x="2643174" y="207167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857488" y="207167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ÁCS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1871-2002</a:t>
            </a:r>
          </a:p>
        </p:txBody>
      </p:sp>
      <p:sp>
        <p:nvSpPr>
          <p:cNvPr id="21" name="Ellipszis 20"/>
          <p:cNvSpPr/>
          <p:nvPr/>
        </p:nvSpPr>
        <p:spPr bwMode="auto">
          <a:xfrm>
            <a:off x="7000892" y="278605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215206" y="264318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KABA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1979-2006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Ellipszis 22"/>
          <p:cNvSpPr/>
          <p:nvPr/>
        </p:nvSpPr>
        <p:spPr bwMode="auto">
          <a:xfrm>
            <a:off x="1071538" y="2285992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142976" y="214311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PETŐHÁZA</a:t>
            </a:r>
          </a:p>
          <a:p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1880-2008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Ellipszis 24"/>
          <p:cNvSpPr/>
          <p:nvPr/>
        </p:nvSpPr>
        <p:spPr bwMode="auto">
          <a:xfrm>
            <a:off x="2285984" y="5072074"/>
            <a:ext cx="214314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571736" y="485776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b="1" dirty="0" smtClean="0">
                <a:solidFill>
                  <a:srgbClr val="C00000"/>
                </a:solidFill>
              </a:rPr>
              <a:t>KAPOSVÁR</a:t>
            </a:r>
          </a:p>
          <a:p>
            <a:pPr algn="l"/>
            <a:r>
              <a:rPr lang="hu-HU" sz="2800" b="1" dirty="0" smtClean="0">
                <a:solidFill>
                  <a:srgbClr val="C00000"/>
                </a:solidFill>
              </a:rPr>
              <a:t>1892-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428596" y="71414"/>
            <a:ext cx="4857784" cy="1446550"/>
          </a:xfrm>
          <a:prstGeom prst="rect">
            <a:avLst/>
          </a:prstGeom>
          <a:solidFill>
            <a:srgbClr val="E0D2DC"/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4400" b="1" u="sng" dirty="0" smtClean="0">
                <a:solidFill>
                  <a:srgbClr val="002060"/>
                </a:solidFill>
              </a:rPr>
              <a:t>Cukorgyárak és termelési régiók</a:t>
            </a:r>
            <a:endParaRPr lang="hu-HU" sz="4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0"/>
                            </p:stCondLst>
                            <p:childTnLst>
                              <p:par>
                                <p:cTn id="5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0"/>
                            </p:stCondLst>
                            <p:childTnLst>
                              <p:par>
                                <p:cTn id="6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0"/>
                            </p:stCondLst>
                            <p:childTnLst>
                              <p:par>
                                <p:cTn id="6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7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0"/>
                            </p:stCondLst>
                            <p:childTnLst>
                              <p:par>
                                <p:cTn id="7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0"/>
                            </p:stCondLst>
                            <p:childTnLst>
                              <p:par>
                                <p:cTn id="8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 gyártók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71612"/>
            <a:ext cx="8501122" cy="4786346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1991-1997: Privatizáció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1997: </a:t>
            </a:r>
            <a:r>
              <a:rPr lang="hu-HU" sz="3600" dirty="0" err="1" smtClean="0">
                <a:solidFill>
                  <a:srgbClr val="FFFF00"/>
                </a:solidFill>
              </a:rPr>
              <a:t>Eastern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</a:rPr>
              <a:t>Sugar</a:t>
            </a:r>
            <a:r>
              <a:rPr lang="hu-HU" sz="3600" dirty="0" smtClean="0">
                <a:solidFill>
                  <a:srgbClr val="FFFF00"/>
                </a:solidFill>
              </a:rPr>
              <a:t>, Agrana, 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  		     </a:t>
            </a:r>
            <a:r>
              <a:rPr lang="hu-HU" sz="3600" dirty="0" err="1" smtClean="0">
                <a:solidFill>
                  <a:srgbClr val="FFFF00"/>
                </a:solidFill>
              </a:rPr>
              <a:t>Eridania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</a:rPr>
              <a:t>Béghin-Say</a:t>
            </a:r>
            <a:endParaRPr lang="hu-HU" sz="3600" dirty="0" smtClean="0">
              <a:solidFill>
                <a:srgbClr val="FFFF00"/>
              </a:solidFill>
            </a:endParaRPr>
          </a:p>
          <a:p>
            <a:r>
              <a:rPr lang="hu-HU" sz="3600" dirty="0" smtClean="0">
                <a:solidFill>
                  <a:srgbClr val="FFFF00"/>
                </a:solidFill>
              </a:rPr>
              <a:t>2007: </a:t>
            </a:r>
            <a:r>
              <a:rPr lang="hu-HU" sz="3600" dirty="0" err="1" smtClean="0">
                <a:solidFill>
                  <a:srgbClr val="FFFF00"/>
                </a:solidFill>
              </a:rPr>
              <a:t>Eastern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</a:rPr>
              <a:t>Sugar</a:t>
            </a:r>
            <a:r>
              <a:rPr lang="hu-HU" sz="3600" dirty="0" smtClean="0">
                <a:solidFill>
                  <a:srgbClr val="FFFF00"/>
                </a:solidFill>
              </a:rPr>
              <a:t> (Kaba</a:t>
            </a:r>
            <a:r>
              <a:rPr lang="hu-HU" sz="3600" dirty="0" smtClean="0">
                <a:solidFill>
                  <a:srgbClr val="FFFF00"/>
                </a:solidFill>
              </a:rPr>
              <a:t>) bezárt</a:t>
            </a:r>
            <a:endParaRPr lang="hu-HU" sz="3600" dirty="0" smtClean="0">
              <a:solidFill>
                <a:srgbClr val="FFFF00"/>
              </a:solidFill>
            </a:endParaRPr>
          </a:p>
          <a:p>
            <a:r>
              <a:rPr lang="hu-HU" sz="3600" dirty="0" smtClean="0">
                <a:solidFill>
                  <a:srgbClr val="FFFF00"/>
                </a:solidFill>
              </a:rPr>
              <a:t>2008: Agrana (Petőháza), </a:t>
            </a:r>
            <a:r>
              <a:rPr lang="hu-HU" sz="3600" dirty="0" err="1" smtClean="0">
                <a:solidFill>
                  <a:srgbClr val="FFFF00"/>
                </a:solidFill>
              </a:rPr>
              <a:t>Nordzucker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smtClean="0">
                <a:solidFill>
                  <a:srgbClr val="FFFF00"/>
                </a:solidFill>
              </a:rPr>
              <a:t>(Szolnok, Szerencs</a:t>
            </a:r>
            <a:r>
              <a:rPr lang="hu-HU" sz="3600" dirty="0" smtClean="0">
                <a:solidFill>
                  <a:srgbClr val="FFFF00"/>
                </a:solidFill>
              </a:rPr>
              <a:t>) bezárt</a:t>
            </a:r>
            <a:endParaRPr lang="hu-HU" sz="3600" dirty="0" smtClean="0">
              <a:solidFill>
                <a:srgbClr val="FFFF00"/>
              </a:solidFill>
            </a:endParaRPr>
          </a:p>
          <a:p>
            <a:r>
              <a:rPr lang="hu-HU" sz="3600" dirty="0" smtClean="0">
                <a:solidFill>
                  <a:srgbClr val="FFFF00"/>
                </a:solidFill>
              </a:rPr>
              <a:t>2008-tól</a:t>
            </a:r>
            <a:r>
              <a:rPr lang="hu-HU" sz="3600" dirty="0" smtClean="0">
                <a:solidFill>
                  <a:srgbClr val="FFFF00"/>
                </a:solidFill>
              </a:rPr>
              <a:t>: maradt </a:t>
            </a:r>
            <a:r>
              <a:rPr lang="hu-HU" sz="3600" dirty="0" smtClean="0">
                <a:solidFill>
                  <a:srgbClr val="FFFF00"/>
                </a:solidFill>
              </a:rPr>
              <a:t>KAPOSVÁR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Cukorrépa termelői érdekképviselet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4595834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1931: Magyar Cukorrépa-termesztők 		     Országos Szövetsége (COSZ)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1945-1994: A szövetség nem működött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1993: Térségi szövetségek 			 	     megalakulása (11)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1994: Cukorrépa Termesztők Országos 	     Szövetsége (CTOSZ)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6211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Cukorrépa termelői érdekképviselet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571900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1996: CIBE tagság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2002-2003: Szállítási jogok kiosztása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2004: EU tagság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	     - Szakmaközi Egyezmény 			 megkötése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Óceán">
  <a:themeElements>
    <a:clrScheme name="Ó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Ó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Ó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1531</TotalTime>
  <Words>676</Words>
  <Application>Microsoft Office PowerPoint</Application>
  <PresentationFormat>Diavetítés a képernyőre (4:3 oldalarány)</PresentationFormat>
  <Paragraphs>239</Paragraphs>
  <Slides>34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6" baseType="lpstr">
      <vt:lpstr>Óceán</vt:lpstr>
      <vt:lpstr>Worksheet</vt:lpstr>
      <vt:lpstr>Tisztelt Parlamenti Vizsgálóbizottság</vt:lpstr>
      <vt:lpstr>A cukorrépa termesztés Magyarországon</vt:lpstr>
      <vt:lpstr>3. dia</vt:lpstr>
      <vt:lpstr>4. dia</vt:lpstr>
      <vt:lpstr>Cukorrépa termelés Magyarországon</vt:lpstr>
      <vt:lpstr>6. dia</vt:lpstr>
      <vt:lpstr>Cukor gyártók Magyarországon</vt:lpstr>
      <vt:lpstr>Cukorrépa termelői érdekképviselet Magyarországon</vt:lpstr>
      <vt:lpstr>Cukorrépa termelői érdekképviselet Magyarországon</vt:lpstr>
      <vt:lpstr>EU tagság - Cukor reform</vt:lpstr>
      <vt:lpstr>EU tagság - Cukor reform</vt:lpstr>
      <vt:lpstr>Vetésterület</vt:lpstr>
      <vt:lpstr>Cukorrépa vetésterülete 1994-2010</vt:lpstr>
      <vt:lpstr>Cukorrépa termelők megoszlása termő terület nagysága szerint 2010-ben</vt:lpstr>
      <vt:lpstr>Cukorrépa termelők megoszlása termő terület nagysága szerint 2010-ben</vt:lpstr>
      <vt:lpstr>Termesztett cukorrépa mennyisége</vt:lpstr>
      <vt:lpstr>Cukorrépa területe és  a  z.cukor termés mennyisége</vt:lpstr>
      <vt:lpstr>Cukorrépa vetésterület és termésátlag</vt:lpstr>
      <vt:lpstr>Cukorrépa termésátlaga a csapadék tükrében</vt:lpstr>
      <vt:lpstr>Cukor hozam alakulása t/ha 1994-2010</vt:lpstr>
      <vt:lpstr>Cukorhozam alakulása az EU tagállamokban</vt:lpstr>
      <vt:lpstr>Termelők megoszlása cukor hozam szerint 2009-2010</vt:lpstr>
      <vt:lpstr>Termelők megoszlása gazdálkodási forma szerint 2010</vt:lpstr>
      <vt:lpstr> 1 ha cukorrépa jellemző termelési költségei (2010) ÁFA nélkül  Me: HUF</vt:lpstr>
      <vt:lpstr>A kvótarépa átvételi ára EUR/tonna</vt:lpstr>
      <vt:lpstr>A kvótarépa átvételi ára  EUR/tonna</vt:lpstr>
      <vt:lpstr>Összegzés - Hogyan tovább?</vt:lpstr>
      <vt:lpstr>Összegzés - Hogyan tovább?</vt:lpstr>
      <vt:lpstr>Összegzés - Hogyan tovább?</vt:lpstr>
      <vt:lpstr>Összegzés - Hogyan tovább?</vt:lpstr>
      <vt:lpstr>Összegzés - Hogyan tovább?</vt:lpstr>
      <vt:lpstr>Új természetes édesítőszer:</vt:lpstr>
      <vt:lpstr>Új természetes édesítőszer:</vt:lpstr>
      <vt:lpstr>KÖSZÖNÖM A FIGYELMET</vt:lpstr>
    </vt:vector>
  </TitlesOfParts>
  <Company>CTOSZ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DIVERZIFIKÁCIÓS PROGRAM</dc:title>
  <dc:creator>Kelemen István</dc:creator>
  <cp:lastModifiedBy>Kelemen István</cp:lastModifiedBy>
  <cp:revision>225</cp:revision>
  <dcterms:created xsi:type="dcterms:W3CDTF">2008-10-02T08:50:29Z</dcterms:created>
  <dcterms:modified xsi:type="dcterms:W3CDTF">2011-08-05T13:50:05Z</dcterms:modified>
</cp:coreProperties>
</file>