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B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 fehér cukor átlagára a Közösségen belül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8.1157825490785554E-2"/>
          <c:y val="0.11791200596569724"/>
          <c:w val="0.79311651056991983"/>
          <c:h val="0.67746904120206453"/>
        </c:manualLayout>
      </c:layout>
      <c:lineChart>
        <c:grouping val="standard"/>
        <c:varyColors val="0"/>
        <c:ser>
          <c:idx val="0"/>
          <c:order val="0"/>
          <c:tx>
            <c:strRef>
              <c:f>'Fehár cukor átlagára'!$C$3</c:f>
              <c:strCache>
                <c:ptCount val="1"/>
                <c:pt idx="0">
                  <c:v>EU átlag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'Fehár cukor átlagára'!$B$4:$B$71</c:f>
              <c:strCache>
                <c:ptCount val="68"/>
                <c:pt idx="0">
                  <c:v>2017. október</c:v>
                </c:pt>
                <c:pt idx="1">
                  <c:v>2017.november</c:v>
                </c:pt>
                <c:pt idx="2">
                  <c:v>2017.december</c:v>
                </c:pt>
                <c:pt idx="3">
                  <c:v>2018. január</c:v>
                </c:pt>
                <c:pt idx="4">
                  <c:v>2018.február</c:v>
                </c:pt>
                <c:pt idx="5">
                  <c:v>2018.március</c:v>
                </c:pt>
                <c:pt idx="6">
                  <c:v>2018.április</c:v>
                </c:pt>
                <c:pt idx="7">
                  <c:v>2018.május</c:v>
                </c:pt>
                <c:pt idx="8">
                  <c:v>2018.június</c:v>
                </c:pt>
                <c:pt idx="9">
                  <c:v>2018.július</c:v>
                </c:pt>
                <c:pt idx="10">
                  <c:v>2018.augusztus</c:v>
                </c:pt>
                <c:pt idx="11">
                  <c:v>2018.szeptember</c:v>
                </c:pt>
                <c:pt idx="12">
                  <c:v>2018.október</c:v>
                </c:pt>
                <c:pt idx="13">
                  <c:v>2018.november</c:v>
                </c:pt>
                <c:pt idx="14">
                  <c:v>2018.december</c:v>
                </c:pt>
                <c:pt idx="15">
                  <c:v>2019. január</c:v>
                </c:pt>
                <c:pt idx="16">
                  <c:v>2019.február</c:v>
                </c:pt>
                <c:pt idx="17">
                  <c:v>2019.március</c:v>
                </c:pt>
                <c:pt idx="18">
                  <c:v>2019.április</c:v>
                </c:pt>
                <c:pt idx="19">
                  <c:v>2019.május</c:v>
                </c:pt>
                <c:pt idx="20">
                  <c:v>2019.június</c:v>
                </c:pt>
                <c:pt idx="21">
                  <c:v>2019.július</c:v>
                </c:pt>
                <c:pt idx="22">
                  <c:v>2019.augusztus</c:v>
                </c:pt>
                <c:pt idx="23">
                  <c:v>2019.szeptember</c:v>
                </c:pt>
                <c:pt idx="24">
                  <c:v>2019.október</c:v>
                </c:pt>
                <c:pt idx="25">
                  <c:v>2019.november</c:v>
                </c:pt>
                <c:pt idx="26">
                  <c:v>2019.december</c:v>
                </c:pt>
                <c:pt idx="27">
                  <c:v>2020. január</c:v>
                </c:pt>
                <c:pt idx="28">
                  <c:v>2020.február</c:v>
                </c:pt>
                <c:pt idx="29">
                  <c:v>2020.március</c:v>
                </c:pt>
                <c:pt idx="30">
                  <c:v>2020.április</c:v>
                </c:pt>
                <c:pt idx="31">
                  <c:v>2020.május</c:v>
                </c:pt>
                <c:pt idx="32">
                  <c:v>2020.június</c:v>
                </c:pt>
                <c:pt idx="33">
                  <c:v>2020.július</c:v>
                </c:pt>
                <c:pt idx="34">
                  <c:v>2020.augusztus</c:v>
                </c:pt>
                <c:pt idx="35">
                  <c:v>2020.szeptember</c:v>
                </c:pt>
                <c:pt idx="36">
                  <c:v>2020.október</c:v>
                </c:pt>
                <c:pt idx="37">
                  <c:v>2020.november</c:v>
                </c:pt>
                <c:pt idx="38">
                  <c:v>2020.december</c:v>
                </c:pt>
                <c:pt idx="39">
                  <c:v>2021. január</c:v>
                </c:pt>
                <c:pt idx="40">
                  <c:v>2021.február</c:v>
                </c:pt>
                <c:pt idx="41">
                  <c:v>2021.március</c:v>
                </c:pt>
                <c:pt idx="42">
                  <c:v>2021.április</c:v>
                </c:pt>
                <c:pt idx="43">
                  <c:v>2021.május</c:v>
                </c:pt>
                <c:pt idx="44">
                  <c:v>2021.június</c:v>
                </c:pt>
                <c:pt idx="45">
                  <c:v>2021.július</c:v>
                </c:pt>
                <c:pt idx="46">
                  <c:v>2021.augusztus</c:v>
                </c:pt>
                <c:pt idx="47">
                  <c:v>2021.szeptember</c:v>
                </c:pt>
                <c:pt idx="48">
                  <c:v>2021.október</c:v>
                </c:pt>
                <c:pt idx="49">
                  <c:v>2021.november</c:v>
                </c:pt>
                <c:pt idx="50">
                  <c:v>2021.december</c:v>
                </c:pt>
                <c:pt idx="51">
                  <c:v>2022. január</c:v>
                </c:pt>
                <c:pt idx="52">
                  <c:v>2022.február</c:v>
                </c:pt>
                <c:pt idx="53">
                  <c:v>2022.március</c:v>
                </c:pt>
                <c:pt idx="54">
                  <c:v>2022.április</c:v>
                </c:pt>
                <c:pt idx="55">
                  <c:v>2022.május</c:v>
                </c:pt>
                <c:pt idx="56">
                  <c:v>2022.június</c:v>
                </c:pt>
                <c:pt idx="57">
                  <c:v>2022.július</c:v>
                </c:pt>
                <c:pt idx="58">
                  <c:v>2022.augusztus</c:v>
                </c:pt>
                <c:pt idx="59">
                  <c:v>2022.szeptember</c:v>
                </c:pt>
                <c:pt idx="60">
                  <c:v>2022.október</c:v>
                </c:pt>
                <c:pt idx="61">
                  <c:v>2022.november</c:v>
                </c:pt>
                <c:pt idx="62">
                  <c:v>2022.december</c:v>
                </c:pt>
                <c:pt idx="63">
                  <c:v>2023. január</c:v>
                </c:pt>
                <c:pt idx="64">
                  <c:v>2023. február</c:v>
                </c:pt>
                <c:pt idx="65">
                  <c:v>2023. március</c:v>
                </c:pt>
                <c:pt idx="66">
                  <c:v>2023. április</c:v>
                </c:pt>
                <c:pt idx="67">
                  <c:v>2023. május</c:v>
                </c:pt>
              </c:strCache>
            </c:strRef>
          </c:cat>
          <c:val>
            <c:numRef>
              <c:f>'Fehár cukor átlagára'!$C$4:$C$71</c:f>
              <c:numCache>
                <c:formatCode>0</c:formatCode>
                <c:ptCount val="68"/>
                <c:pt idx="0">
                  <c:v>422</c:v>
                </c:pt>
                <c:pt idx="1">
                  <c:v>411</c:v>
                </c:pt>
                <c:pt idx="2">
                  <c:v>400</c:v>
                </c:pt>
                <c:pt idx="3">
                  <c:v>371</c:v>
                </c:pt>
                <c:pt idx="4">
                  <c:v>372</c:v>
                </c:pt>
                <c:pt idx="5">
                  <c:v>376</c:v>
                </c:pt>
                <c:pt idx="6">
                  <c:v>365</c:v>
                </c:pt>
                <c:pt idx="7">
                  <c:v>368</c:v>
                </c:pt>
                <c:pt idx="8">
                  <c:v>361</c:v>
                </c:pt>
                <c:pt idx="9">
                  <c:v>347</c:v>
                </c:pt>
                <c:pt idx="10">
                  <c:v>347</c:v>
                </c:pt>
                <c:pt idx="11">
                  <c:v>347</c:v>
                </c:pt>
                <c:pt idx="12">
                  <c:v>321</c:v>
                </c:pt>
                <c:pt idx="13">
                  <c:v>320</c:v>
                </c:pt>
                <c:pt idx="14">
                  <c:v>314</c:v>
                </c:pt>
                <c:pt idx="15">
                  <c:v>312</c:v>
                </c:pt>
                <c:pt idx="16">
                  <c:v>314</c:v>
                </c:pt>
                <c:pt idx="17">
                  <c:v>314</c:v>
                </c:pt>
                <c:pt idx="18">
                  <c:v>319</c:v>
                </c:pt>
                <c:pt idx="19">
                  <c:v>320</c:v>
                </c:pt>
                <c:pt idx="20">
                  <c:v>321</c:v>
                </c:pt>
                <c:pt idx="21">
                  <c:v>320</c:v>
                </c:pt>
                <c:pt idx="22">
                  <c:v>320</c:v>
                </c:pt>
                <c:pt idx="23">
                  <c:v>328</c:v>
                </c:pt>
                <c:pt idx="24">
                  <c:v>332</c:v>
                </c:pt>
                <c:pt idx="25">
                  <c:v>334</c:v>
                </c:pt>
                <c:pt idx="26">
                  <c:v>342</c:v>
                </c:pt>
                <c:pt idx="27">
                  <c:v>360</c:v>
                </c:pt>
                <c:pt idx="28">
                  <c:v>371</c:v>
                </c:pt>
                <c:pt idx="29">
                  <c:v>375</c:v>
                </c:pt>
                <c:pt idx="30">
                  <c:v>379</c:v>
                </c:pt>
                <c:pt idx="31">
                  <c:v>375</c:v>
                </c:pt>
                <c:pt idx="32">
                  <c:v>379</c:v>
                </c:pt>
                <c:pt idx="33">
                  <c:v>378</c:v>
                </c:pt>
                <c:pt idx="34">
                  <c:v>378</c:v>
                </c:pt>
                <c:pt idx="35">
                  <c:v>376</c:v>
                </c:pt>
                <c:pt idx="36">
                  <c:v>381</c:v>
                </c:pt>
                <c:pt idx="37">
                  <c:v>379</c:v>
                </c:pt>
                <c:pt idx="38">
                  <c:v>379</c:v>
                </c:pt>
                <c:pt idx="39">
                  <c:v>388</c:v>
                </c:pt>
                <c:pt idx="40">
                  <c:v>390</c:v>
                </c:pt>
                <c:pt idx="41">
                  <c:v>394</c:v>
                </c:pt>
                <c:pt idx="42">
                  <c:v>395</c:v>
                </c:pt>
                <c:pt idx="43">
                  <c:v>396</c:v>
                </c:pt>
                <c:pt idx="44">
                  <c:v>397</c:v>
                </c:pt>
                <c:pt idx="45">
                  <c:v>400</c:v>
                </c:pt>
                <c:pt idx="46">
                  <c:v>402</c:v>
                </c:pt>
                <c:pt idx="47">
                  <c:v>408</c:v>
                </c:pt>
                <c:pt idx="48">
                  <c:v>416</c:v>
                </c:pt>
                <c:pt idx="49">
                  <c:v>414</c:v>
                </c:pt>
                <c:pt idx="50">
                  <c:v>421</c:v>
                </c:pt>
                <c:pt idx="51">
                  <c:v>433</c:v>
                </c:pt>
                <c:pt idx="52">
                  <c:v>440</c:v>
                </c:pt>
                <c:pt idx="53">
                  <c:v>443</c:v>
                </c:pt>
                <c:pt idx="54">
                  <c:v>446</c:v>
                </c:pt>
                <c:pt idx="55">
                  <c:v>452</c:v>
                </c:pt>
                <c:pt idx="56">
                  <c:v>453</c:v>
                </c:pt>
                <c:pt idx="57">
                  <c:v>473</c:v>
                </c:pt>
                <c:pt idx="58">
                  <c:v>484</c:v>
                </c:pt>
                <c:pt idx="59">
                  <c:v>512</c:v>
                </c:pt>
                <c:pt idx="60">
                  <c:v>586</c:v>
                </c:pt>
                <c:pt idx="61">
                  <c:v>622</c:v>
                </c:pt>
                <c:pt idx="62">
                  <c:v>655</c:v>
                </c:pt>
                <c:pt idx="63">
                  <c:v>773</c:v>
                </c:pt>
                <c:pt idx="64">
                  <c:v>804</c:v>
                </c:pt>
                <c:pt idx="65">
                  <c:v>804</c:v>
                </c:pt>
                <c:pt idx="66">
                  <c:v>814</c:v>
                </c:pt>
                <c:pt idx="67">
                  <c:v>812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59-4D9C-905D-7C1A115A4983}"/>
            </c:ext>
          </c:extLst>
        </c:ser>
        <c:ser>
          <c:idx val="1"/>
          <c:order val="1"/>
          <c:tx>
            <c:strRef>
              <c:f>'Fehár cukor átlagára'!$D$3</c:f>
              <c:strCache>
                <c:ptCount val="1"/>
                <c:pt idx="0">
                  <c:v>1. régió</c:v>
                </c:pt>
              </c:strCache>
            </c:strRef>
          </c:tx>
          <c:spPr>
            <a:ln w="34925" cap="rnd">
              <a:solidFill>
                <a:srgbClr val="0070C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'Fehár cukor átlagára'!$B$4:$B$71</c:f>
              <c:strCache>
                <c:ptCount val="68"/>
                <c:pt idx="0">
                  <c:v>2017. október</c:v>
                </c:pt>
                <c:pt idx="1">
                  <c:v>2017.november</c:v>
                </c:pt>
                <c:pt idx="2">
                  <c:v>2017.december</c:v>
                </c:pt>
                <c:pt idx="3">
                  <c:v>2018. január</c:v>
                </c:pt>
                <c:pt idx="4">
                  <c:v>2018.február</c:v>
                </c:pt>
                <c:pt idx="5">
                  <c:v>2018.március</c:v>
                </c:pt>
                <c:pt idx="6">
                  <c:v>2018.április</c:v>
                </c:pt>
                <c:pt idx="7">
                  <c:v>2018.május</c:v>
                </c:pt>
                <c:pt idx="8">
                  <c:v>2018.június</c:v>
                </c:pt>
                <c:pt idx="9">
                  <c:v>2018.július</c:v>
                </c:pt>
                <c:pt idx="10">
                  <c:v>2018.augusztus</c:v>
                </c:pt>
                <c:pt idx="11">
                  <c:v>2018.szeptember</c:v>
                </c:pt>
                <c:pt idx="12">
                  <c:v>2018.október</c:v>
                </c:pt>
                <c:pt idx="13">
                  <c:v>2018.november</c:v>
                </c:pt>
                <c:pt idx="14">
                  <c:v>2018.december</c:v>
                </c:pt>
                <c:pt idx="15">
                  <c:v>2019. január</c:v>
                </c:pt>
                <c:pt idx="16">
                  <c:v>2019.február</c:v>
                </c:pt>
                <c:pt idx="17">
                  <c:v>2019.március</c:v>
                </c:pt>
                <c:pt idx="18">
                  <c:v>2019.április</c:v>
                </c:pt>
                <c:pt idx="19">
                  <c:v>2019.május</c:v>
                </c:pt>
                <c:pt idx="20">
                  <c:v>2019.június</c:v>
                </c:pt>
                <c:pt idx="21">
                  <c:v>2019.július</c:v>
                </c:pt>
                <c:pt idx="22">
                  <c:v>2019.augusztus</c:v>
                </c:pt>
                <c:pt idx="23">
                  <c:v>2019.szeptember</c:v>
                </c:pt>
                <c:pt idx="24">
                  <c:v>2019.október</c:v>
                </c:pt>
                <c:pt idx="25">
                  <c:v>2019.november</c:v>
                </c:pt>
                <c:pt idx="26">
                  <c:v>2019.december</c:v>
                </c:pt>
                <c:pt idx="27">
                  <c:v>2020. január</c:v>
                </c:pt>
                <c:pt idx="28">
                  <c:v>2020.február</c:v>
                </c:pt>
                <c:pt idx="29">
                  <c:v>2020.március</c:v>
                </c:pt>
                <c:pt idx="30">
                  <c:v>2020.április</c:v>
                </c:pt>
                <c:pt idx="31">
                  <c:v>2020.május</c:v>
                </c:pt>
                <c:pt idx="32">
                  <c:v>2020.június</c:v>
                </c:pt>
                <c:pt idx="33">
                  <c:v>2020.július</c:v>
                </c:pt>
                <c:pt idx="34">
                  <c:v>2020.augusztus</c:v>
                </c:pt>
                <c:pt idx="35">
                  <c:v>2020.szeptember</c:v>
                </c:pt>
                <c:pt idx="36">
                  <c:v>2020.október</c:v>
                </c:pt>
                <c:pt idx="37">
                  <c:v>2020.november</c:v>
                </c:pt>
                <c:pt idx="38">
                  <c:v>2020.december</c:v>
                </c:pt>
                <c:pt idx="39">
                  <c:v>2021. január</c:v>
                </c:pt>
                <c:pt idx="40">
                  <c:v>2021.február</c:v>
                </c:pt>
                <c:pt idx="41">
                  <c:v>2021.március</c:v>
                </c:pt>
                <c:pt idx="42">
                  <c:v>2021.április</c:v>
                </c:pt>
                <c:pt idx="43">
                  <c:v>2021.május</c:v>
                </c:pt>
                <c:pt idx="44">
                  <c:v>2021.június</c:v>
                </c:pt>
                <c:pt idx="45">
                  <c:v>2021.július</c:v>
                </c:pt>
                <c:pt idx="46">
                  <c:v>2021.augusztus</c:v>
                </c:pt>
                <c:pt idx="47">
                  <c:v>2021.szeptember</c:v>
                </c:pt>
                <c:pt idx="48">
                  <c:v>2021.október</c:v>
                </c:pt>
                <c:pt idx="49">
                  <c:v>2021.november</c:v>
                </c:pt>
                <c:pt idx="50">
                  <c:v>2021.december</c:v>
                </c:pt>
                <c:pt idx="51">
                  <c:v>2022. január</c:v>
                </c:pt>
                <c:pt idx="52">
                  <c:v>2022.február</c:v>
                </c:pt>
                <c:pt idx="53">
                  <c:v>2022.március</c:v>
                </c:pt>
                <c:pt idx="54">
                  <c:v>2022.április</c:v>
                </c:pt>
                <c:pt idx="55">
                  <c:v>2022.május</c:v>
                </c:pt>
                <c:pt idx="56">
                  <c:v>2022.június</c:v>
                </c:pt>
                <c:pt idx="57">
                  <c:v>2022.július</c:v>
                </c:pt>
                <c:pt idx="58">
                  <c:v>2022.augusztus</c:v>
                </c:pt>
                <c:pt idx="59">
                  <c:v>2022.szeptember</c:v>
                </c:pt>
                <c:pt idx="60">
                  <c:v>2022.október</c:v>
                </c:pt>
                <c:pt idx="61">
                  <c:v>2022.november</c:v>
                </c:pt>
                <c:pt idx="62">
                  <c:v>2022.december</c:v>
                </c:pt>
                <c:pt idx="63">
                  <c:v>2023. január</c:v>
                </c:pt>
                <c:pt idx="64">
                  <c:v>2023. február</c:v>
                </c:pt>
                <c:pt idx="65">
                  <c:v>2023. március</c:v>
                </c:pt>
                <c:pt idx="66">
                  <c:v>2023. április</c:v>
                </c:pt>
                <c:pt idx="67">
                  <c:v>2023. május</c:v>
                </c:pt>
              </c:strCache>
            </c:strRef>
          </c:cat>
          <c:val>
            <c:numRef>
              <c:f>'Fehár cukor átlagára'!$D$4:$D$71</c:f>
              <c:numCache>
                <c:formatCode>0</c:formatCode>
                <c:ptCount val="68"/>
                <c:pt idx="0">
                  <c:v>423</c:v>
                </c:pt>
                <c:pt idx="1">
                  <c:v>407</c:v>
                </c:pt>
                <c:pt idx="2">
                  <c:v>398</c:v>
                </c:pt>
                <c:pt idx="3">
                  <c:v>376</c:v>
                </c:pt>
                <c:pt idx="4">
                  <c:v>371</c:v>
                </c:pt>
                <c:pt idx="5">
                  <c:v>371</c:v>
                </c:pt>
                <c:pt idx="6">
                  <c:v>366</c:v>
                </c:pt>
                <c:pt idx="7">
                  <c:v>369</c:v>
                </c:pt>
                <c:pt idx="8">
                  <c:v>363</c:v>
                </c:pt>
                <c:pt idx="9">
                  <c:v>350</c:v>
                </c:pt>
                <c:pt idx="10">
                  <c:v>338</c:v>
                </c:pt>
                <c:pt idx="11">
                  <c:v>338</c:v>
                </c:pt>
                <c:pt idx="12">
                  <c:v>325</c:v>
                </c:pt>
                <c:pt idx="13">
                  <c:v>329</c:v>
                </c:pt>
                <c:pt idx="14">
                  <c:v>325</c:v>
                </c:pt>
                <c:pt idx="15">
                  <c:v>315</c:v>
                </c:pt>
                <c:pt idx="16">
                  <c:v>322</c:v>
                </c:pt>
                <c:pt idx="17">
                  <c:v>321</c:v>
                </c:pt>
                <c:pt idx="18">
                  <c:v>324</c:v>
                </c:pt>
                <c:pt idx="19">
                  <c:v>325</c:v>
                </c:pt>
                <c:pt idx="20">
                  <c:v>325</c:v>
                </c:pt>
                <c:pt idx="21">
                  <c:v>324</c:v>
                </c:pt>
                <c:pt idx="22">
                  <c:v>321</c:v>
                </c:pt>
                <c:pt idx="23">
                  <c:v>333</c:v>
                </c:pt>
                <c:pt idx="24">
                  <c:v>338</c:v>
                </c:pt>
                <c:pt idx="25">
                  <c:v>345</c:v>
                </c:pt>
                <c:pt idx="26">
                  <c:v>357</c:v>
                </c:pt>
                <c:pt idx="27">
                  <c:v>368</c:v>
                </c:pt>
                <c:pt idx="28">
                  <c:v>379</c:v>
                </c:pt>
                <c:pt idx="29">
                  <c:v>383</c:v>
                </c:pt>
                <c:pt idx="30">
                  <c:v>384</c:v>
                </c:pt>
                <c:pt idx="31">
                  <c:v>386</c:v>
                </c:pt>
                <c:pt idx="32">
                  <c:v>380</c:v>
                </c:pt>
                <c:pt idx="33">
                  <c:v>378</c:v>
                </c:pt>
                <c:pt idx="34">
                  <c:v>383</c:v>
                </c:pt>
                <c:pt idx="35">
                  <c:v>381</c:v>
                </c:pt>
                <c:pt idx="36">
                  <c:v>378</c:v>
                </c:pt>
                <c:pt idx="37">
                  <c:v>382</c:v>
                </c:pt>
                <c:pt idx="38">
                  <c:v>380</c:v>
                </c:pt>
                <c:pt idx="39">
                  <c:v>386</c:v>
                </c:pt>
                <c:pt idx="40">
                  <c:v>391</c:v>
                </c:pt>
                <c:pt idx="41">
                  <c:v>386</c:v>
                </c:pt>
                <c:pt idx="42">
                  <c:v>389</c:v>
                </c:pt>
                <c:pt idx="43">
                  <c:v>390</c:v>
                </c:pt>
                <c:pt idx="44">
                  <c:v>392</c:v>
                </c:pt>
                <c:pt idx="45">
                  <c:v>391</c:v>
                </c:pt>
                <c:pt idx="46">
                  <c:v>394</c:v>
                </c:pt>
                <c:pt idx="47">
                  <c:v>396</c:v>
                </c:pt>
                <c:pt idx="48">
                  <c:v>401</c:v>
                </c:pt>
                <c:pt idx="49">
                  <c:v>406</c:v>
                </c:pt>
                <c:pt idx="50">
                  <c:v>409</c:v>
                </c:pt>
                <c:pt idx="51">
                  <c:v>425</c:v>
                </c:pt>
                <c:pt idx="52">
                  <c:v>432</c:v>
                </c:pt>
                <c:pt idx="53">
                  <c:v>429</c:v>
                </c:pt>
                <c:pt idx="54">
                  <c:v>440</c:v>
                </c:pt>
                <c:pt idx="55">
                  <c:v>441</c:v>
                </c:pt>
                <c:pt idx="56">
                  <c:v>446</c:v>
                </c:pt>
                <c:pt idx="57">
                  <c:v>445</c:v>
                </c:pt>
                <c:pt idx="58">
                  <c:v>467</c:v>
                </c:pt>
                <c:pt idx="59">
                  <c:v>475</c:v>
                </c:pt>
                <c:pt idx="60">
                  <c:v>592</c:v>
                </c:pt>
                <c:pt idx="61">
                  <c:v>619</c:v>
                </c:pt>
                <c:pt idx="62">
                  <c:v>662</c:v>
                </c:pt>
                <c:pt idx="63">
                  <c:v>774</c:v>
                </c:pt>
                <c:pt idx="64">
                  <c:v>802</c:v>
                </c:pt>
                <c:pt idx="65">
                  <c:v>802</c:v>
                </c:pt>
                <c:pt idx="66">
                  <c:v>806</c:v>
                </c:pt>
                <c:pt idx="67">
                  <c:v>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59-4D9C-905D-7C1A115A4983}"/>
            </c:ext>
          </c:extLst>
        </c:ser>
        <c:ser>
          <c:idx val="2"/>
          <c:order val="2"/>
          <c:tx>
            <c:strRef>
              <c:f>'Fehár cukor átlagára'!$E$3</c:f>
              <c:strCache>
                <c:ptCount val="1"/>
                <c:pt idx="0">
                  <c:v>2. régió</c:v>
                </c:pt>
              </c:strCache>
            </c:strRef>
          </c:tx>
          <c:spPr>
            <a:ln w="34925" cap="rnd">
              <a:solidFill>
                <a:schemeClr val="accent6">
                  <a:lumMod val="5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'Fehár cukor átlagára'!$B$4:$B$71</c:f>
              <c:strCache>
                <c:ptCount val="68"/>
                <c:pt idx="0">
                  <c:v>2017. október</c:v>
                </c:pt>
                <c:pt idx="1">
                  <c:v>2017.november</c:v>
                </c:pt>
                <c:pt idx="2">
                  <c:v>2017.december</c:v>
                </c:pt>
                <c:pt idx="3">
                  <c:v>2018. január</c:v>
                </c:pt>
                <c:pt idx="4">
                  <c:v>2018.február</c:v>
                </c:pt>
                <c:pt idx="5">
                  <c:v>2018.március</c:v>
                </c:pt>
                <c:pt idx="6">
                  <c:v>2018.április</c:v>
                </c:pt>
                <c:pt idx="7">
                  <c:v>2018.május</c:v>
                </c:pt>
                <c:pt idx="8">
                  <c:v>2018.június</c:v>
                </c:pt>
                <c:pt idx="9">
                  <c:v>2018.július</c:v>
                </c:pt>
                <c:pt idx="10">
                  <c:v>2018.augusztus</c:v>
                </c:pt>
                <c:pt idx="11">
                  <c:v>2018.szeptember</c:v>
                </c:pt>
                <c:pt idx="12">
                  <c:v>2018.október</c:v>
                </c:pt>
                <c:pt idx="13">
                  <c:v>2018.november</c:v>
                </c:pt>
                <c:pt idx="14">
                  <c:v>2018.december</c:v>
                </c:pt>
                <c:pt idx="15">
                  <c:v>2019. január</c:v>
                </c:pt>
                <c:pt idx="16">
                  <c:v>2019.február</c:v>
                </c:pt>
                <c:pt idx="17">
                  <c:v>2019.március</c:v>
                </c:pt>
                <c:pt idx="18">
                  <c:v>2019.április</c:v>
                </c:pt>
                <c:pt idx="19">
                  <c:v>2019.május</c:v>
                </c:pt>
                <c:pt idx="20">
                  <c:v>2019.június</c:v>
                </c:pt>
                <c:pt idx="21">
                  <c:v>2019.július</c:v>
                </c:pt>
                <c:pt idx="22">
                  <c:v>2019.augusztus</c:v>
                </c:pt>
                <c:pt idx="23">
                  <c:v>2019.szeptember</c:v>
                </c:pt>
                <c:pt idx="24">
                  <c:v>2019.október</c:v>
                </c:pt>
                <c:pt idx="25">
                  <c:v>2019.november</c:v>
                </c:pt>
                <c:pt idx="26">
                  <c:v>2019.december</c:v>
                </c:pt>
                <c:pt idx="27">
                  <c:v>2020. január</c:v>
                </c:pt>
                <c:pt idx="28">
                  <c:v>2020.február</c:v>
                </c:pt>
                <c:pt idx="29">
                  <c:v>2020.március</c:v>
                </c:pt>
                <c:pt idx="30">
                  <c:v>2020.április</c:v>
                </c:pt>
                <c:pt idx="31">
                  <c:v>2020.május</c:v>
                </c:pt>
                <c:pt idx="32">
                  <c:v>2020.június</c:v>
                </c:pt>
                <c:pt idx="33">
                  <c:v>2020.július</c:v>
                </c:pt>
                <c:pt idx="34">
                  <c:v>2020.augusztus</c:v>
                </c:pt>
                <c:pt idx="35">
                  <c:v>2020.szeptember</c:v>
                </c:pt>
                <c:pt idx="36">
                  <c:v>2020.október</c:v>
                </c:pt>
                <c:pt idx="37">
                  <c:v>2020.november</c:v>
                </c:pt>
                <c:pt idx="38">
                  <c:v>2020.december</c:v>
                </c:pt>
                <c:pt idx="39">
                  <c:v>2021. január</c:v>
                </c:pt>
                <c:pt idx="40">
                  <c:v>2021.február</c:v>
                </c:pt>
                <c:pt idx="41">
                  <c:v>2021.március</c:v>
                </c:pt>
                <c:pt idx="42">
                  <c:v>2021.április</c:v>
                </c:pt>
                <c:pt idx="43">
                  <c:v>2021.május</c:v>
                </c:pt>
                <c:pt idx="44">
                  <c:v>2021.június</c:v>
                </c:pt>
                <c:pt idx="45">
                  <c:v>2021.július</c:v>
                </c:pt>
                <c:pt idx="46">
                  <c:v>2021.augusztus</c:v>
                </c:pt>
                <c:pt idx="47">
                  <c:v>2021.szeptember</c:v>
                </c:pt>
                <c:pt idx="48">
                  <c:v>2021.október</c:v>
                </c:pt>
                <c:pt idx="49">
                  <c:v>2021.november</c:v>
                </c:pt>
                <c:pt idx="50">
                  <c:v>2021.december</c:v>
                </c:pt>
                <c:pt idx="51">
                  <c:v>2022. január</c:v>
                </c:pt>
                <c:pt idx="52">
                  <c:v>2022.február</c:v>
                </c:pt>
                <c:pt idx="53">
                  <c:v>2022.március</c:v>
                </c:pt>
                <c:pt idx="54">
                  <c:v>2022.április</c:v>
                </c:pt>
                <c:pt idx="55">
                  <c:v>2022.május</c:v>
                </c:pt>
                <c:pt idx="56">
                  <c:v>2022.június</c:v>
                </c:pt>
                <c:pt idx="57">
                  <c:v>2022.július</c:v>
                </c:pt>
                <c:pt idx="58">
                  <c:v>2022.augusztus</c:v>
                </c:pt>
                <c:pt idx="59">
                  <c:v>2022.szeptember</c:v>
                </c:pt>
                <c:pt idx="60">
                  <c:v>2022.október</c:v>
                </c:pt>
                <c:pt idx="61">
                  <c:v>2022.november</c:v>
                </c:pt>
                <c:pt idx="62">
                  <c:v>2022.december</c:v>
                </c:pt>
                <c:pt idx="63">
                  <c:v>2023. január</c:v>
                </c:pt>
                <c:pt idx="64">
                  <c:v>2023. február</c:v>
                </c:pt>
                <c:pt idx="65">
                  <c:v>2023. március</c:v>
                </c:pt>
                <c:pt idx="66">
                  <c:v>2023. április</c:v>
                </c:pt>
                <c:pt idx="67">
                  <c:v>2023. május</c:v>
                </c:pt>
              </c:strCache>
            </c:strRef>
          </c:cat>
          <c:val>
            <c:numRef>
              <c:f>'Fehár cukor átlagára'!$E$4:$E$71</c:f>
              <c:numCache>
                <c:formatCode>0</c:formatCode>
                <c:ptCount val="68"/>
                <c:pt idx="0">
                  <c:v>418</c:v>
                </c:pt>
                <c:pt idx="1">
                  <c:v>405</c:v>
                </c:pt>
                <c:pt idx="2">
                  <c:v>393</c:v>
                </c:pt>
                <c:pt idx="3">
                  <c:v>365</c:v>
                </c:pt>
                <c:pt idx="4">
                  <c:v>367</c:v>
                </c:pt>
                <c:pt idx="5">
                  <c:v>374</c:v>
                </c:pt>
                <c:pt idx="6">
                  <c:v>361</c:v>
                </c:pt>
                <c:pt idx="7">
                  <c:v>365</c:v>
                </c:pt>
                <c:pt idx="8">
                  <c:v>359</c:v>
                </c:pt>
                <c:pt idx="9">
                  <c:v>341</c:v>
                </c:pt>
                <c:pt idx="10">
                  <c:v>345</c:v>
                </c:pt>
                <c:pt idx="11">
                  <c:v>340</c:v>
                </c:pt>
                <c:pt idx="12">
                  <c:v>309</c:v>
                </c:pt>
                <c:pt idx="13">
                  <c:v>308</c:v>
                </c:pt>
                <c:pt idx="14">
                  <c:v>300</c:v>
                </c:pt>
                <c:pt idx="15">
                  <c:v>301</c:v>
                </c:pt>
                <c:pt idx="16">
                  <c:v>303</c:v>
                </c:pt>
                <c:pt idx="17">
                  <c:v>304</c:v>
                </c:pt>
                <c:pt idx="18">
                  <c:v>311</c:v>
                </c:pt>
                <c:pt idx="19">
                  <c:v>309</c:v>
                </c:pt>
                <c:pt idx="20">
                  <c:v>311</c:v>
                </c:pt>
                <c:pt idx="21">
                  <c:v>308</c:v>
                </c:pt>
                <c:pt idx="22">
                  <c:v>310</c:v>
                </c:pt>
                <c:pt idx="23">
                  <c:v>316</c:v>
                </c:pt>
                <c:pt idx="24">
                  <c:v>320</c:v>
                </c:pt>
                <c:pt idx="25">
                  <c:v>321</c:v>
                </c:pt>
                <c:pt idx="26">
                  <c:v>326</c:v>
                </c:pt>
                <c:pt idx="27">
                  <c:v>347</c:v>
                </c:pt>
                <c:pt idx="28">
                  <c:v>358</c:v>
                </c:pt>
                <c:pt idx="29">
                  <c:v>364</c:v>
                </c:pt>
                <c:pt idx="30">
                  <c:v>371</c:v>
                </c:pt>
                <c:pt idx="31">
                  <c:v>363</c:v>
                </c:pt>
                <c:pt idx="32">
                  <c:v>367</c:v>
                </c:pt>
                <c:pt idx="33">
                  <c:v>367</c:v>
                </c:pt>
                <c:pt idx="34">
                  <c:v>365</c:v>
                </c:pt>
                <c:pt idx="35">
                  <c:v>362</c:v>
                </c:pt>
                <c:pt idx="36">
                  <c:v>371</c:v>
                </c:pt>
                <c:pt idx="37">
                  <c:v>369</c:v>
                </c:pt>
                <c:pt idx="38">
                  <c:v>367</c:v>
                </c:pt>
                <c:pt idx="39">
                  <c:v>378</c:v>
                </c:pt>
                <c:pt idx="40">
                  <c:v>380</c:v>
                </c:pt>
                <c:pt idx="41">
                  <c:v>388</c:v>
                </c:pt>
                <c:pt idx="42">
                  <c:v>387</c:v>
                </c:pt>
                <c:pt idx="43">
                  <c:v>387</c:v>
                </c:pt>
                <c:pt idx="44">
                  <c:v>389</c:v>
                </c:pt>
                <c:pt idx="45">
                  <c:v>392</c:v>
                </c:pt>
                <c:pt idx="46">
                  <c:v>393</c:v>
                </c:pt>
                <c:pt idx="47">
                  <c:v>399</c:v>
                </c:pt>
                <c:pt idx="48">
                  <c:v>411</c:v>
                </c:pt>
                <c:pt idx="49">
                  <c:v>405</c:v>
                </c:pt>
                <c:pt idx="50">
                  <c:v>411</c:v>
                </c:pt>
                <c:pt idx="51">
                  <c:v>423</c:v>
                </c:pt>
                <c:pt idx="52">
                  <c:v>429</c:v>
                </c:pt>
                <c:pt idx="53">
                  <c:v>436</c:v>
                </c:pt>
                <c:pt idx="54">
                  <c:v>436</c:v>
                </c:pt>
                <c:pt idx="55">
                  <c:v>438</c:v>
                </c:pt>
                <c:pt idx="56">
                  <c:v>438</c:v>
                </c:pt>
                <c:pt idx="57">
                  <c:v>458</c:v>
                </c:pt>
                <c:pt idx="58">
                  <c:v>462</c:v>
                </c:pt>
                <c:pt idx="59">
                  <c:v>494</c:v>
                </c:pt>
                <c:pt idx="60">
                  <c:v>560</c:v>
                </c:pt>
                <c:pt idx="61">
                  <c:v>588</c:v>
                </c:pt>
                <c:pt idx="62">
                  <c:v>624</c:v>
                </c:pt>
                <c:pt idx="63">
                  <c:v>757</c:v>
                </c:pt>
                <c:pt idx="64">
                  <c:v>788</c:v>
                </c:pt>
                <c:pt idx="65">
                  <c:v>793</c:v>
                </c:pt>
                <c:pt idx="66">
                  <c:v>800</c:v>
                </c:pt>
                <c:pt idx="67">
                  <c:v>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59-4D9C-905D-7C1A115A4983}"/>
            </c:ext>
          </c:extLst>
        </c:ser>
        <c:ser>
          <c:idx val="3"/>
          <c:order val="3"/>
          <c:tx>
            <c:strRef>
              <c:f>'Fehár cukor átlagára'!$F$3</c:f>
              <c:strCache>
                <c:ptCount val="1"/>
                <c:pt idx="0">
                  <c:v>3. régió</c:v>
                </c:pt>
              </c:strCache>
            </c:strRef>
          </c:tx>
          <c:spPr>
            <a:ln w="34925" cap="rnd">
              <a:solidFill>
                <a:srgbClr val="FFC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'Fehár cukor átlagára'!$B$4:$B$71</c:f>
              <c:strCache>
                <c:ptCount val="68"/>
                <c:pt idx="0">
                  <c:v>2017. október</c:v>
                </c:pt>
                <c:pt idx="1">
                  <c:v>2017.november</c:v>
                </c:pt>
                <c:pt idx="2">
                  <c:v>2017.december</c:v>
                </c:pt>
                <c:pt idx="3">
                  <c:v>2018. január</c:v>
                </c:pt>
                <c:pt idx="4">
                  <c:v>2018.február</c:v>
                </c:pt>
                <c:pt idx="5">
                  <c:v>2018.március</c:v>
                </c:pt>
                <c:pt idx="6">
                  <c:v>2018.április</c:v>
                </c:pt>
                <c:pt idx="7">
                  <c:v>2018.május</c:v>
                </c:pt>
                <c:pt idx="8">
                  <c:v>2018.június</c:v>
                </c:pt>
                <c:pt idx="9">
                  <c:v>2018.július</c:v>
                </c:pt>
                <c:pt idx="10">
                  <c:v>2018.augusztus</c:v>
                </c:pt>
                <c:pt idx="11">
                  <c:v>2018.szeptember</c:v>
                </c:pt>
                <c:pt idx="12">
                  <c:v>2018.október</c:v>
                </c:pt>
                <c:pt idx="13">
                  <c:v>2018.november</c:v>
                </c:pt>
                <c:pt idx="14">
                  <c:v>2018.december</c:v>
                </c:pt>
                <c:pt idx="15">
                  <c:v>2019. január</c:v>
                </c:pt>
                <c:pt idx="16">
                  <c:v>2019.február</c:v>
                </c:pt>
                <c:pt idx="17">
                  <c:v>2019.március</c:v>
                </c:pt>
                <c:pt idx="18">
                  <c:v>2019.április</c:v>
                </c:pt>
                <c:pt idx="19">
                  <c:v>2019.május</c:v>
                </c:pt>
                <c:pt idx="20">
                  <c:v>2019.június</c:v>
                </c:pt>
                <c:pt idx="21">
                  <c:v>2019.július</c:v>
                </c:pt>
                <c:pt idx="22">
                  <c:v>2019.augusztus</c:v>
                </c:pt>
                <c:pt idx="23">
                  <c:v>2019.szeptember</c:v>
                </c:pt>
                <c:pt idx="24">
                  <c:v>2019.október</c:v>
                </c:pt>
                <c:pt idx="25">
                  <c:v>2019.november</c:v>
                </c:pt>
                <c:pt idx="26">
                  <c:v>2019.december</c:v>
                </c:pt>
                <c:pt idx="27">
                  <c:v>2020. január</c:v>
                </c:pt>
                <c:pt idx="28">
                  <c:v>2020.február</c:v>
                </c:pt>
                <c:pt idx="29">
                  <c:v>2020.március</c:v>
                </c:pt>
                <c:pt idx="30">
                  <c:v>2020.április</c:v>
                </c:pt>
                <c:pt idx="31">
                  <c:v>2020.május</c:v>
                </c:pt>
                <c:pt idx="32">
                  <c:v>2020.június</c:v>
                </c:pt>
                <c:pt idx="33">
                  <c:v>2020.július</c:v>
                </c:pt>
                <c:pt idx="34">
                  <c:v>2020.augusztus</c:v>
                </c:pt>
                <c:pt idx="35">
                  <c:v>2020.szeptember</c:v>
                </c:pt>
                <c:pt idx="36">
                  <c:v>2020.október</c:v>
                </c:pt>
                <c:pt idx="37">
                  <c:v>2020.november</c:v>
                </c:pt>
                <c:pt idx="38">
                  <c:v>2020.december</c:v>
                </c:pt>
                <c:pt idx="39">
                  <c:v>2021. január</c:v>
                </c:pt>
                <c:pt idx="40">
                  <c:v>2021.február</c:v>
                </c:pt>
                <c:pt idx="41">
                  <c:v>2021.március</c:v>
                </c:pt>
                <c:pt idx="42">
                  <c:v>2021.április</c:v>
                </c:pt>
                <c:pt idx="43">
                  <c:v>2021.május</c:v>
                </c:pt>
                <c:pt idx="44">
                  <c:v>2021.június</c:v>
                </c:pt>
                <c:pt idx="45">
                  <c:v>2021.július</c:v>
                </c:pt>
                <c:pt idx="46">
                  <c:v>2021.augusztus</c:v>
                </c:pt>
                <c:pt idx="47">
                  <c:v>2021.szeptember</c:v>
                </c:pt>
                <c:pt idx="48">
                  <c:v>2021.október</c:v>
                </c:pt>
                <c:pt idx="49">
                  <c:v>2021.november</c:v>
                </c:pt>
                <c:pt idx="50">
                  <c:v>2021.december</c:v>
                </c:pt>
                <c:pt idx="51">
                  <c:v>2022. január</c:v>
                </c:pt>
                <c:pt idx="52">
                  <c:v>2022.február</c:v>
                </c:pt>
                <c:pt idx="53">
                  <c:v>2022.március</c:v>
                </c:pt>
                <c:pt idx="54">
                  <c:v>2022.április</c:v>
                </c:pt>
                <c:pt idx="55">
                  <c:v>2022.május</c:v>
                </c:pt>
                <c:pt idx="56">
                  <c:v>2022.június</c:v>
                </c:pt>
                <c:pt idx="57">
                  <c:v>2022.július</c:v>
                </c:pt>
                <c:pt idx="58">
                  <c:v>2022.augusztus</c:v>
                </c:pt>
                <c:pt idx="59">
                  <c:v>2022.szeptember</c:v>
                </c:pt>
                <c:pt idx="60">
                  <c:v>2022.október</c:v>
                </c:pt>
                <c:pt idx="61">
                  <c:v>2022.november</c:v>
                </c:pt>
                <c:pt idx="62">
                  <c:v>2022.december</c:v>
                </c:pt>
                <c:pt idx="63">
                  <c:v>2023. január</c:v>
                </c:pt>
                <c:pt idx="64">
                  <c:v>2023. február</c:v>
                </c:pt>
                <c:pt idx="65">
                  <c:v>2023. március</c:v>
                </c:pt>
                <c:pt idx="66">
                  <c:v>2023. április</c:v>
                </c:pt>
                <c:pt idx="67">
                  <c:v>2023. május</c:v>
                </c:pt>
              </c:strCache>
            </c:strRef>
          </c:cat>
          <c:val>
            <c:numRef>
              <c:f>'Fehár cukor átlagára'!$F$4:$F$71</c:f>
              <c:numCache>
                <c:formatCode>0</c:formatCode>
                <c:ptCount val="68"/>
                <c:pt idx="0">
                  <c:v>447</c:v>
                </c:pt>
                <c:pt idx="1">
                  <c:v>455</c:v>
                </c:pt>
                <c:pt idx="2">
                  <c:v>452</c:v>
                </c:pt>
                <c:pt idx="3">
                  <c:v>407</c:v>
                </c:pt>
                <c:pt idx="4">
                  <c:v>408</c:v>
                </c:pt>
                <c:pt idx="5">
                  <c:v>399</c:v>
                </c:pt>
                <c:pt idx="6">
                  <c:v>386</c:v>
                </c:pt>
                <c:pt idx="7">
                  <c:v>383</c:v>
                </c:pt>
                <c:pt idx="8">
                  <c:v>375</c:v>
                </c:pt>
                <c:pt idx="9">
                  <c:v>371</c:v>
                </c:pt>
                <c:pt idx="10">
                  <c:v>381</c:v>
                </c:pt>
                <c:pt idx="11">
                  <c:v>398</c:v>
                </c:pt>
                <c:pt idx="12">
                  <c:v>380</c:v>
                </c:pt>
                <c:pt idx="13">
                  <c:v>368</c:v>
                </c:pt>
                <c:pt idx="14">
                  <c:v>370</c:v>
                </c:pt>
                <c:pt idx="15">
                  <c:v>367</c:v>
                </c:pt>
                <c:pt idx="16">
                  <c:v>365</c:v>
                </c:pt>
                <c:pt idx="17">
                  <c:v>365</c:v>
                </c:pt>
                <c:pt idx="18">
                  <c:v>365</c:v>
                </c:pt>
                <c:pt idx="19">
                  <c:v>361</c:v>
                </c:pt>
                <c:pt idx="20">
                  <c:v>383</c:v>
                </c:pt>
                <c:pt idx="21">
                  <c:v>386</c:v>
                </c:pt>
                <c:pt idx="22">
                  <c:v>381</c:v>
                </c:pt>
                <c:pt idx="23">
                  <c:v>375</c:v>
                </c:pt>
                <c:pt idx="24">
                  <c:v>399</c:v>
                </c:pt>
                <c:pt idx="25">
                  <c:v>403</c:v>
                </c:pt>
                <c:pt idx="26">
                  <c:v>409</c:v>
                </c:pt>
                <c:pt idx="27">
                  <c:v>445</c:v>
                </c:pt>
                <c:pt idx="28">
                  <c:v>450</c:v>
                </c:pt>
                <c:pt idx="29">
                  <c:v>445</c:v>
                </c:pt>
                <c:pt idx="30">
                  <c:v>451</c:v>
                </c:pt>
                <c:pt idx="31">
                  <c:v>453</c:v>
                </c:pt>
                <c:pt idx="32">
                  <c:v>458</c:v>
                </c:pt>
                <c:pt idx="33">
                  <c:v>463</c:v>
                </c:pt>
                <c:pt idx="34">
                  <c:v>465</c:v>
                </c:pt>
                <c:pt idx="35">
                  <c:v>459</c:v>
                </c:pt>
                <c:pt idx="36">
                  <c:v>451</c:v>
                </c:pt>
                <c:pt idx="37">
                  <c:v>445</c:v>
                </c:pt>
                <c:pt idx="38">
                  <c:v>444</c:v>
                </c:pt>
                <c:pt idx="39">
                  <c:v>443</c:v>
                </c:pt>
                <c:pt idx="40">
                  <c:v>454</c:v>
                </c:pt>
                <c:pt idx="41">
                  <c:v>450</c:v>
                </c:pt>
                <c:pt idx="42">
                  <c:v>455</c:v>
                </c:pt>
                <c:pt idx="43">
                  <c:v>455</c:v>
                </c:pt>
                <c:pt idx="44">
                  <c:v>456</c:v>
                </c:pt>
                <c:pt idx="45">
                  <c:v>459</c:v>
                </c:pt>
                <c:pt idx="46">
                  <c:v>462</c:v>
                </c:pt>
                <c:pt idx="47">
                  <c:v>469</c:v>
                </c:pt>
                <c:pt idx="48">
                  <c:v>479</c:v>
                </c:pt>
                <c:pt idx="49">
                  <c:v>496</c:v>
                </c:pt>
                <c:pt idx="50">
                  <c:v>512</c:v>
                </c:pt>
                <c:pt idx="51">
                  <c:v>512</c:v>
                </c:pt>
                <c:pt idx="52">
                  <c:v>526</c:v>
                </c:pt>
                <c:pt idx="53">
                  <c:v>522</c:v>
                </c:pt>
                <c:pt idx="54">
                  <c:v>526</c:v>
                </c:pt>
                <c:pt idx="55">
                  <c:v>548</c:v>
                </c:pt>
                <c:pt idx="56">
                  <c:v>561</c:v>
                </c:pt>
                <c:pt idx="57">
                  <c:v>584</c:v>
                </c:pt>
                <c:pt idx="58">
                  <c:v>623</c:v>
                </c:pt>
                <c:pt idx="59">
                  <c:v>669</c:v>
                </c:pt>
                <c:pt idx="60">
                  <c:v>711</c:v>
                </c:pt>
                <c:pt idx="61">
                  <c:v>815</c:v>
                </c:pt>
                <c:pt idx="62">
                  <c:v>845</c:v>
                </c:pt>
                <c:pt idx="63">
                  <c:v>873</c:v>
                </c:pt>
                <c:pt idx="64">
                  <c:v>894</c:v>
                </c:pt>
                <c:pt idx="65">
                  <c:v>877</c:v>
                </c:pt>
                <c:pt idx="66">
                  <c:v>892</c:v>
                </c:pt>
                <c:pt idx="67">
                  <c:v>903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59-4D9C-905D-7C1A115A4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153248"/>
        <c:axId val="309148544"/>
      </c:lineChart>
      <c:catAx>
        <c:axId val="30915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9148544"/>
        <c:crosses val="autoZero"/>
        <c:auto val="0"/>
        <c:lblAlgn val="ctr"/>
        <c:lblOffset val="100"/>
        <c:noMultiLvlLbl val="1"/>
      </c:catAx>
      <c:valAx>
        <c:axId val="30914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€/tonna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915324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1">
        <a:lumMod val="75000"/>
      </a:schemeClr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61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319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400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1551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373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603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3844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553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60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94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148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14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49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743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958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34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E1E11-665C-426B-BFBB-D57999A29671}" type="datetimeFigureOut">
              <a:rPr lang="hu-HU" smtClean="0"/>
              <a:t>2023. 09. 27.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D22CF7-FACD-4D53-9BD4-A8681FDC1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10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0713BE-F382-035E-4476-40F9AEC5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7055"/>
            <a:ext cx="9144000" cy="1394292"/>
          </a:xfrm>
        </p:spPr>
        <p:txBody>
          <a:bodyPr/>
          <a:lstStyle/>
          <a:p>
            <a:pPr algn="ctr"/>
            <a:r>
              <a:rPr lang="hu-HU" sz="6600" dirty="0"/>
              <a:t>Cukorár jelentés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5019D70-AC38-F2FE-F3D4-B83030B03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hu-HU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A </a:t>
            </a:r>
            <a:r>
              <a:rPr lang="hu-HU" sz="2200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Közös Agrárpiaci Szervezet Bizottsága adatai alapján </a:t>
            </a:r>
          </a:p>
          <a:p>
            <a:endParaRPr lang="hu-HU" sz="2200" dirty="0">
              <a:solidFill>
                <a:schemeClr val="tx1"/>
              </a:solidFill>
              <a:latin typeface="Arial MT"/>
              <a:ea typeface="Arial MT"/>
              <a:cs typeface="Arial MT"/>
            </a:endParaRPr>
          </a:p>
          <a:p>
            <a:pPr algn="ctr"/>
            <a:r>
              <a:rPr lang="hu-HU" sz="2200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2023. májusáig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979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121A7A-540C-359F-31D3-D0F1F3FBB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A fehér cukor EU-s referencia és piaci ára</a:t>
            </a:r>
            <a:endParaRPr lang="hu-HU" sz="5400" dirty="0">
              <a:solidFill>
                <a:schemeClr val="tx1"/>
              </a:solidFill>
            </a:endParaRP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13B5E493-AD3F-7528-8132-3B7F9947CD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87" y="1381330"/>
            <a:ext cx="7987553" cy="5222298"/>
          </a:xfrm>
          <a:prstGeom prst="rect">
            <a:avLst/>
          </a:prstGeom>
          <a:noFill/>
        </p:spPr>
      </p:pic>
      <p:sp>
        <p:nvSpPr>
          <p:cNvPr id="5" name="Szövegdoboz 57">
            <a:extLst>
              <a:ext uri="{FF2B5EF4-FFF2-40B4-BE49-F238E27FC236}">
                <a16:creationId xmlns:a16="http://schemas.microsoft.com/office/drawing/2014/main" id="{D19E9A93-E0CB-B91F-070E-034D0DC67FF2}"/>
              </a:ext>
            </a:extLst>
          </p:cNvPr>
          <p:cNvSpPr txBox="1"/>
          <p:nvPr/>
        </p:nvSpPr>
        <p:spPr>
          <a:xfrm>
            <a:off x="1913962" y="4824973"/>
            <a:ext cx="2505637" cy="109173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hu-HU" sz="1000" dirty="0">
                <a:effectLst/>
                <a:latin typeface="Arial MT"/>
                <a:ea typeface="Arial MT"/>
                <a:cs typeface="Arial MT"/>
              </a:rPr>
              <a:t>EU referencia ár (küszöbérték)</a:t>
            </a:r>
          </a:p>
          <a:p>
            <a:r>
              <a:rPr lang="hu-HU" sz="500" dirty="0">
                <a:effectLst/>
                <a:latin typeface="Arial MT"/>
                <a:ea typeface="Arial MT"/>
                <a:cs typeface="Arial MT"/>
              </a:rPr>
              <a:t> </a:t>
            </a:r>
            <a:endParaRPr lang="hu-HU" sz="1000" dirty="0">
              <a:effectLst/>
              <a:latin typeface="Arial MT"/>
              <a:ea typeface="Arial MT"/>
              <a:cs typeface="Arial MT"/>
            </a:endParaRPr>
          </a:p>
          <a:p>
            <a:r>
              <a:rPr lang="hu-HU" sz="1000" dirty="0">
                <a:effectLst/>
                <a:latin typeface="Arial MT"/>
                <a:ea typeface="Arial MT"/>
                <a:cs typeface="Arial MT"/>
              </a:rPr>
              <a:t>A fehércukor átlagára a Közösségen belül</a:t>
            </a:r>
          </a:p>
          <a:p>
            <a:r>
              <a:rPr lang="hu-HU" sz="300" dirty="0">
                <a:effectLst/>
                <a:latin typeface="Arial MT"/>
                <a:ea typeface="Arial MT"/>
                <a:cs typeface="Arial MT"/>
              </a:rPr>
              <a:t> </a:t>
            </a:r>
            <a:endParaRPr lang="hu-HU" sz="700" dirty="0">
              <a:effectLst/>
              <a:latin typeface="Arial MT"/>
              <a:ea typeface="Arial MT"/>
              <a:cs typeface="Arial MT"/>
            </a:endParaRPr>
          </a:p>
          <a:p>
            <a:r>
              <a:rPr lang="hu-HU" sz="1000" dirty="0">
                <a:effectLst/>
                <a:latin typeface="Arial MT"/>
                <a:ea typeface="Arial MT"/>
                <a:cs typeface="Arial MT"/>
              </a:rPr>
              <a:t>Regisztrált ár – szórás</a:t>
            </a:r>
          </a:p>
          <a:p>
            <a:endParaRPr lang="hu-HU" sz="700" dirty="0">
              <a:effectLst/>
              <a:latin typeface="Arial MT"/>
              <a:ea typeface="Arial MT"/>
              <a:cs typeface="Arial MT"/>
            </a:endParaRPr>
          </a:p>
          <a:p>
            <a:r>
              <a:rPr lang="hu-HU" sz="1000" dirty="0">
                <a:effectLst/>
                <a:latin typeface="Arial MT"/>
                <a:ea typeface="Arial MT"/>
                <a:cs typeface="Arial MT"/>
              </a:rPr>
              <a:t>Regisztrált ár + szórás</a:t>
            </a:r>
            <a:endParaRPr lang="hu-HU" sz="1100" dirty="0"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F43BF5C2-5DF9-7C69-FE80-688D990E3F55}"/>
              </a:ext>
            </a:extLst>
          </p:cNvPr>
          <p:cNvSpPr txBox="1"/>
          <p:nvPr/>
        </p:nvSpPr>
        <p:spPr>
          <a:xfrm>
            <a:off x="1246094" y="1653401"/>
            <a:ext cx="98611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EUR/tonna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F977311E-ADD1-F7D7-27AF-B8C7AA805A01}"/>
              </a:ext>
            </a:extLst>
          </p:cNvPr>
          <p:cNvSpPr txBox="1"/>
          <p:nvPr/>
        </p:nvSpPr>
        <p:spPr>
          <a:xfrm>
            <a:off x="5943600" y="2034988"/>
            <a:ext cx="231289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400" dirty="0"/>
              <a:t>2023. május: 814 €/tonna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A70BB20-05F3-78C3-F7C4-C36890E94B1F}"/>
              </a:ext>
            </a:extLst>
          </p:cNvPr>
          <p:cNvSpPr/>
          <p:nvPr/>
        </p:nvSpPr>
        <p:spPr>
          <a:xfrm>
            <a:off x="2330824" y="1376402"/>
            <a:ext cx="531607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796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E6621D-4433-8B84-4957-82213B4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schemeClr val="tx1"/>
                </a:solidFill>
                <a:latin typeface="Arial MT"/>
              </a:rPr>
              <a:t>A fehér cukor EU-s és regionális piaci ára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E37C7BD1-100F-DA36-1478-70E9A57003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290807"/>
            <a:ext cx="7952896" cy="5199639"/>
          </a:xfrm>
          <a:prstGeom prst="rect">
            <a:avLst/>
          </a:prstGeom>
          <a:noFill/>
        </p:spPr>
      </p:pic>
      <p:sp>
        <p:nvSpPr>
          <p:cNvPr id="5" name="Szövegdoboz 8">
            <a:extLst>
              <a:ext uri="{FF2B5EF4-FFF2-40B4-BE49-F238E27FC236}">
                <a16:creationId xmlns:a16="http://schemas.microsoft.com/office/drawing/2014/main" id="{9FA79B3B-C005-67C7-E8A8-DC5E07B295FA}"/>
              </a:ext>
            </a:extLst>
          </p:cNvPr>
          <p:cNvSpPr txBox="1"/>
          <p:nvPr/>
        </p:nvSpPr>
        <p:spPr>
          <a:xfrm>
            <a:off x="1807957" y="1930400"/>
            <a:ext cx="3268980" cy="112776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7160">
              <a:lnSpc>
                <a:spcPct val="150000"/>
              </a:lnSpc>
              <a:spcBef>
                <a:spcPts val="50"/>
              </a:spcBef>
            </a:pPr>
            <a:r>
              <a:rPr lang="hu-HU" sz="1250" b="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fehér cukor átlagára a Közösségen belül </a:t>
            </a:r>
            <a:endParaRPr lang="hu-H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137160">
              <a:lnSpc>
                <a:spcPct val="150000"/>
              </a:lnSpc>
              <a:spcBef>
                <a:spcPts val="50"/>
              </a:spcBef>
            </a:pPr>
            <a:r>
              <a:rPr lang="hu-HU" sz="1250" b="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Régió 1: AT - CZ - DK - FI - HU - LT - PL - SE - SK</a:t>
            </a:r>
            <a:r>
              <a:rPr lang="hu-HU" sz="1250" b="0" spc="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hu-H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37160" marR="13970">
              <a:lnSpc>
                <a:spcPct val="150000"/>
              </a:lnSpc>
              <a:spcAft>
                <a:spcPts val="0"/>
              </a:spcAft>
            </a:pP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Régió</a:t>
            </a:r>
            <a:r>
              <a:rPr lang="hu-HU" sz="1250" spc="-1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2: BE - DE -</a:t>
            </a:r>
            <a:r>
              <a:rPr lang="hu-HU" sz="1250" spc="-15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FR</a:t>
            </a:r>
            <a:r>
              <a:rPr lang="hu-HU" sz="1250" spc="-5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-</a:t>
            </a:r>
            <a:r>
              <a:rPr lang="hu-HU" sz="1250" spc="24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NL</a:t>
            </a:r>
            <a:endParaRPr lang="hu-HU" sz="1100" dirty="0">
              <a:effectLst/>
              <a:latin typeface="Arial MT"/>
              <a:ea typeface="Arial MT"/>
              <a:cs typeface="Arial MT"/>
            </a:endParaRPr>
          </a:p>
          <a:p>
            <a:pPr marL="137160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</a:pP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Régió</a:t>
            </a:r>
            <a:r>
              <a:rPr lang="hu-HU" sz="1250" spc="-5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3: BG - ES</a:t>
            </a:r>
            <a:r>
              <a:rPr lang="hu-HU" sz="1250" spc="-15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- HR - IT</a:t>
            </a:r>
            <a:r>
              <a:rPr lang="hu-HU" sz="1250" spc="-15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- PT -</a:t>
            </a:r>
            <a:r>
              <a:rPr lang="hu-HU" sz="1250" spc="-15" dirty="0">
                <a:effectLst/>
                <a:latin typeface="Calibri" panose="020F0502020204030204" pitchFamily="34" charset="0"/>
                <a:ea typeface="Arial MT"/>
                <a:cs typeface="Arial MT"/>
              </a:rPr>
              <a:t> </a:t>
            </a:r>
            <a:r>
              <a:rPr lang="hu-HU" sz="1250" dirty="0">
                <a:effectLst/>
                <a:latin typeface="Calibri" panose="020F0502020204030204" pitchFamily="34" charset="0"/>
                <a:ea typeface="Arial MT"/>
                <a:cs typeface="Arial MT"/>
              </a:rPr>
              <a:t>RO</a:t>
            </a:r>
            <a:endParaRPr lang="hu-HU" sz="1100" dirty="0">
              <a:effectLst/>
              <a:latin typeface="Arial MT"/>
              <a:ea typeface="Arial MT"/>
              <a:cs typeface="Arial MT"/>
            </a:endParaRPr>
          </a:p>
          <a:p>
            <a:r>
              <a:rPr lang="en-US" sz="1100" dirty="0">
                <a:effectLst/>
                <a:latin typeface="Arial MT"/>
                <a:ea typeface="Arial MT"/>
                <a:cs typeface="Arial MT"/>
              </a:rPr>
              <a:t> </a:t>
            </a:r>
            <a:endParaRPr lang="hu-HU" sz="1100" dirty="0"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58AC7784-E13F-AFB1-DA89-CBBC11F3E5F0}"/>
              </a:ext>
            </a:extLst>
          </p:cNvPr>
          <p:cNvSpPr txBox="1"/>
          <p:nvPr/>
        </p:nvSpPr>
        <p:spPr>
          <a:xfrm>
            <a:off x="1164185" y="1653401"/>
            <a:ext cx="98611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EUR/tonna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43BEE3EC-1C10-69D5-E1B4-A1CC8695E1B9}"/>
              </a:ext>
            </a:extLst>
          </p:cNvPr>
          <p:cNvSpPr txBox="1"/>
          <p:nvPr/>
        </p:nvSpPr>
        <p:spPr>
          <a:xfrm>
            <a:off x="5298143" y="1791900"/>
            <a:ext cx="267148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400" dirty="0"/>
              <a:t>EU 2023. május: 814 €/tonna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BADE94CD-655C-FF98-C766-47405AC3C87F}"/>
              </a:ext>
            </a:extLst>
          </p:cNvPr>
          <p:cNvSpPr/>
          <p:nvPr/>
        </p:nvSpPr>
        <p:spPr>
          <a:xfrm>
            <a:off x="2617694" y="1416424"/>
            <a:ext cx="473336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026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C4620F-8148-1C34-60BB-FC9232D7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A fehér cukor átlagára a Közösségen belül</a:t>
            </a:r>
            <a:br>
              <a:rPr lang="hu-HU" sz="3200" b="1" dirty="0">
                <a:solidFill>
                  <a:schemeClr val="tx1"/>
                </a:solidFill>
              </a:rPr>
            </a:br>
            <a:r>
              <a:rPr lang="hu-HU" sz="2000" b="1" dirty="0">
                <a:solidFill>
                  <a:schemeClr val="tx1"/>
                </a:solidFill>
              </a:rPr>
              <a:t>Gyártelepi ár, a homogén, szemcsés kristályú, átlagos minőségű cukorra, ömlesztve vagy </a:t>
            </a:r>
            <a:r>
              <a:rPr lang="hu-HU" sz="2000" b="1" dirty="0" err="1">
                <a:solidFill>
                  <a:schemeClr val="tx1"/>
                </a:solidFill>
              </a:rPr>
              <a:t>big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bag</a:t>
            </a:r>
            <a:r>
              <a:rPr lang="hu-HU" sz="2000" b="1" dirty="0">
                <a:solidFill>
                  <a:schemeClr val="tx1"/>
                </a:solidFill>
              </a:rPr>
              <a:t> kiszerelésben</a:t>
            </a:r>
            <a:endParaRPr lang="hu-H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rtalom helye 3" descr="Column chart showing date and number of components completed. Sort the Date column to see dates in Ascending or Descending order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66854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5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5AAD01-A2A6-9137-344B-44A34930F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7945" marR="57785" algn="ctr">
              <a:spcBef>
                <a:spcPts val="230"/>
              </a:spcBef>
              <a:spcAft>
                <a:spcPts val="0"/>
              </a:spcAft>
            </a:pPr>
            <a:r>
              <a:rPr lang="hu-HU" sz="3200" b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fehér cukor EU-s referencia és piaci ára</a:t>
            </a:r>
            <a:br>
              <a:rPr lang="hu-HU" sz="2400" b="1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MT"/>
                <a:cs typeface="Arial MT"/>
              </a:rPr>
              <a:t>A Londoni tőzsde világpiaci árához képest (első jövőbeli havi átlag $/t - €/t)</a:t>
            </a:r>
            <a:br>
              <a:rPr lang="hu-HU" sz="2000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 </a:t>
            </a:r>
            <a:endParaRPr lang="hu-HU" sz="4000" dirty="0">
              <a:solidFill>
                <a:schemeClr val="tx1"/>
              </a:solidFill>
            </a:endParaRP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0EE8A2A-3F29-4D7C-1CB5-3129AD34DA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40" y="1545442"/>
            <a:ext cx="7790329" cy="5093351"/>
          </a:xfrm>
          <a:prstGeom prst="rect">
            <a:avLst/>
          </a:prstGeom>
          <a:noFill/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AE49A9C3-5513-671E-1CBC-D947401F336E}"/>
              </a:ext>
            </a:extLst>
          </p:cNvPr>
          <p:cNvSpPr txBox="1"/>
          <p:nvPr/>
        </p:nvSpPr>
        <p:spPr>
          <a:xfrm>
            <a:off x="1612420" y="2020954"/>
            <a:ext cx="98611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EUR/tonna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1C8C2D24-0D92-768B-4CB0-CAF4A93D3300}"/>
              </a:ext>
            </a:extLst>
          </p:cNvPr>
          <p:cNvSpPr txBox="1"/>
          <p:nvPr/>
        </p:nvSpPr>
        <p:spPr>
          <a:xfrm>
            <a:off x="5665696" y="2410465"/>
            <a:ext cx="267148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400" dirty="0"/>
              <a:t>EU 2023. május: 814 €/tonna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0D52F72-44DD-BBD0-7F57-D99232400AD3}"/>
              </a:ext>
            </a:extLst>
          </p:cNvPr>
          <p:cNvSpPr/>
          <p:nvPr/>
        </p:nvSpPr>
        <p:spPr>
          <a:xfrm>
            <a:off x="2917998" y="1545442"/>
            <a:ext cx="4827508" cy="579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10">
            <a:extLst>
              <a:ext uri="{FF2B5EF4-FFF2-40B4-BE49-F238E27FC236}">
                <a16:creationId xmlns:a16="http://schemas.microsoft.com/office/drawing/2014/main" id="{A9E00D2A-D0CC-65F8-E3C9-68A75E0A94AE}"/>
              </a:ext>
            </a:extLst>
          </p:cNvPr>
          <p:cNvSpPr txBox="1"/>
          <p:nvPr/>
        </p:nvSpPr>
        <p:spPr>
          <a:xfrm>
            <a:off x="3645978" y="5079850"/>
            <a:ext cx="2659380" cy="92964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US" sz="800">
                <a:effectLst/>
                <a:latin typeface="Arial MT"/>
                <a:ea typeface="Arial MT"/>
                <a:cs typeface="Arial MT"/>
              </a:rPr>
              <a:t>A fehér cukor átlagára a Közösségen belül</a:t>
            </a:r>
            <a:endParaRPr lang="hu-HU" sz="1100">
              <a:effectLst/>
              <a:latin typeface="Arial MT"/>
              <a:ea typeface="Arial MT"/>
              <a:cs typeface="Arial MT"/>
            </a:endParaRPr>
          </a:p>
          <a:p>
            <a:pPr>
              <a:lnSpc>
                <a:spcPct val="115000"/>
              </a:lnSpc>
            </a:pPr>
            <a:r>
              <a:rPr lang="en-US" sz="400">
                <a:effectLst/>
                <a:latin typeface="Arial MT"/>
                <a:ea typeface="Arial MT"/>
                <a:cs typeface="Arial MT"/>
              </a:rPr>
              <a:t> </a:t>
            </a:r>
            <a:endParaRPr lang="hu-HU" sz="1100">
              <a:effectLst/>
              <a:latin typeface="Arial MT"/>
              <a:ea typeface="Arial MT"/>
              <a:cs typeface="Arial MT"/>
            </a:endParaRPr>
          </a:p>
          <a:p>
            <a:pPr>
              <a:lnSpc>
                <a:spcPct val="115000"/>
              </a:lnSpc>
            </a:pPr>
            <a:r>
              <a:rPr lang="en-US" sz="800">
                <a:effectLst/>
                <a:latin typeface="Arial MT"/>
                <a:ea typeface="Arial MT"/>
                <a:cs typeface="Arial MT"/>
              </a:rPr>
              <a:t>EU referencia ár (küszöbérték)</a:t>
            </a:r>
            <a:endParaRPr lang="hu-HU" sz="1100">
              <a:effectLst/>
              <a:latin typeface="Arial MT"/>
              <a:ea typeface="Arial MT"/>
              <a:cs typeface="Arial MT"/>
            </a:endParaRPr>
          </a:p>
          <a:p>
            <a:pPr>
              <a:lnSpc>
                <a:spcPct val="115000"/>
              </a:lnSpc>
            </a:pPr>
            <a:r>
              <a:rPr lang="en-US" sz="800">
                <a:effectLst/>
                <a:latin typeface="Arial MT"/>
                <a:ea typeface="Arial MT"/>
                <a:cs typeface="Arial MT"/>
              </a:rPr>
              <a:t> </a:t>
            </a:r>
            <a:endParaRPr lang="hu-HU" sz="1100">
              <a:effectLst/>
              <a:latin typeface="Arial MT"/>
              <a:ea typeface="Arial MT"/>
              <a:cs typeface="Arial MT"/>
            </a:endParaRPr>
          </a:p>
          <a:p>
            <a:pPr>
              <a:lnSpc>
                <a:spcPct val="115000"/>
              </a:lnSpc>
            </a:pPr>
            <a:r>
              <a:rPr lang="en-US" sz="800">
                <a:effectLst/>
                <a:latin typeface="Arial MT"/>
                <a:ea typeface="Arial MT"/>
                <a:cs typeface="Arial MT"/>
              </a:rPr>
              <a:t>Világpiaci ár – Londoni tőzsde (</a:t>
            </a:r>
            <a:r>
              <a:rPr lang="en-US" sz="800">
                <a:effectLst/>
                <a:latin typeface="Arial" panose="020B0604020202020204" pitchFamily="34" charset="0"/>
                <a:ea typeface="Arial MT"/>
                <a:cs typeface="Arial MT"/>
              </a:rPr>
              <a:t>$</a:t>
            </a:r>
            <a:r>
              <a:rPr lang="en-US" sz="800">
                <a:effectLst/>
                <a:latin typeface="Arial MT"/>
                <a:ea typeface="Arial MT"/>
                <a:cs typeface="Arial MT"/>
              </a:rPr>
              <a:t>/t)</a:t>
            </a:r>
            <a:endParaRPr lang="hu-HU" sz="1100">
              <a:effectLst/>
              <a:latin typeface="Arial MT"/>
              <a:ea typeface="Arial MT"/>
              <a:cs typeface="Arial MT"/>
            </a:endParaRPr>
          </a:p>
          <a:p>
            <a:pPr>
              <a:lnSpc>
                <a:spcPct val="115000"/>
              </a:lnSpc>
            </a:pPr>
            <a:r>
              <a:rPr lang="en-US" sz="400">
                <a:effectLst/>
                <a:latin typeface="Arial MT"/>
                <a:ea typeface="Arial MT"/>
                <a:cs typeface="Arial MT"/>
              </a:rPr>
              <a:t> </a:t>
            </a:r>
            <a:endParaRPr lang="hu-HU" sz="1100">
              <a:effectLst/>
              <a:latin typeface="Arial MT"/>
              <a:ea typeface="Arial MT"/>
              <a:cs typeface="Arial MT"/>
            </a:endParaRPr>
          </a:p>
          <a:p>
            <a:pPr>
              <a:lnSpc>
                <a:spcPct val="115000"/>
              </a:lnSpc>
            </a:pPr>
            <a:r>
              <a:rPr lang="en-US" sz="800">
                <a:effectLst/>
                <a:latin typeface="Arial MT"/>
                <a:ea typeface="Arial MT"/>
                <a:cs typeface="Arial MT"/>
              </a:rPr>
              <a:t>Világpiaci ár – Londoni tőzsde (</a:t>
            </a:r>
            <a:r>
              <a:rPr lang="en-US" sz="800">
                <a:effectLst/>
                <a:latin typeface="Arial" panose="020B0604020202020204" pitchFamily="34" charset="0"/>
                <a:ea typeface="Arial MT"/>
                <a:cs typeface="Arial MT"/>
              </a:rPr>
              <a:t>€</a:t>
            </a:r>
            <a:r>
              <a:rPr lang="en-US" sz="800">
                <a:effectLst/>
                <a:latin typeface="Arial MT"/>
                <a:ea typeface="Arial MT"/>
                <a:cs typeface="Arial MT"/>
              </a:rPr>
              <a:t>/t)</a:t>
            </a:r>
            <a:endParaRPr lang="hu-HU" sz="1100">
              <a:effectLst/>
              <a:latin typeface="Arial MT"/>
              <a:ea typeface="Arial MT"/>
              <a:cs typeface="Arial MT"/>
            </a:endParaRPr>
          </a:p>
          <a:p>
            <a:pPr>
              <a:lnSpc>
                <a:spcPct val="115000"/>
              </a:lnSpc>
            </a:pPr>
            <a:r>
              <a:rPr lang="en-US" sz="800">
                <a:effectLst/>
                <a:latin typeface="Arial MT"/>
                <a:ea typeface="Arial MT"/>
                <a:cs typeface="Arial MT"/>
              </a:rPr>
              <a:t> </a:t>
            </a:r>
            <a:endParaRPr lang="hu-HU" sz="1100">
              <a:effectLst/>
              <a:latin typeface="Arial MT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13526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4A8CAC-DAF8-0A74-C4CE-6FE47EAD1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solidFill>
                  <a:schemeClr val="tx1"/>
                </a:solidFill>
                <a:effectLst/>
                <a:latin typeface="Arial MT"/>
                <a:ea typeface="Arial MT"/>
                <a:cs typeface="Arial MT"/>
              </a:rPr>
              <a:t>Az ACP országokból importált nyers- és fehércukor átlagára (CIF)</a:t>
            </a:r>
            <a:endParaRPr lang="hu-HU" sz="5400" dirty="0">
              <a:solidFill>
                <a:schemeClr val="tx1"/>
              </a:solidFill>
            </a:endParaRPr>
          </a:p>
        </p:txBody>
      </p:sp>
      <p:grpSp>
        <p:nvGrpSpPr>
          <p:cNvPr id="15" name="Group 2">
            <a:extLst>
              <a:ext uri="{FF2B5EF4-FFF2-40B4-BE49-F238E27FC236}">
                <a16:creationId xmlns:a16="http://schemas.microsoft.com/office/drawing/2014/main" id="{C162ED3C-8B50-CC62-CD87-F82474FE4136}"/>
              </a:ext>
            </a:extLst>
          </p:cNvPr>
          <p:cNvGrpSpPr>
            <a:grpSpLocks/>
          </p:cNvGrpSpPr>
          <p:nvPr/>
        </p:nvGrpSpPr>
        <p:grpSpPr bwMode="auto">
          <a:xfrm>
            <a:off x="677335" y="1819835"/>
            <a:ext cx="8789394" cy="4303059"/>
            <a:chOff x="1008" y="1080"/>
            <a:chExt cx="14620" cy="9560"/>
          </a:xfrm>
        </p:grpSpPr>
        <p:sp>
          <p:nvSpPr>
            <p:cNvPr id="16" name="AutoShape 12">
              <a:extLst>
                <a:ext uri="{FF2B5EF4-FFF2-40B4-BE49-F238E27FC236}">
                  <a16:creationId xmlns:a16="http://schemas.microsoft.com/office/drawing/2014/main" id="{35B1239E-5EDE-B817-DA9D-BBB4E661A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" y="1321"/>
              <a:ext cx="13364" cy="6807"/>
            </a:xfrm>
            <a:custGeom>
              <a:avLst/>
              <a:gdLst>
                <a:gd name="T0" fmla="+- 0 2013 2013"/>
                <a:gd name="T1" fmla="*/ T0 w 13364"/>
                <a:gd name="T2" fmla="+- 0 8129 1322"/>
                <a:gd name="T3" fmla="*/ 8129 h 6807"/>
                <a:gd name="T4" fmla="+- 0 15376 2013"/>
                <a:gd name="T5" fmla="*/ T4 w 13364"/>
                <a:gd name="T6" fmla="+- 0 8129 1322"/>
                <a:gd name="T7" fmla="*/ 8129 h 6807"/>
                <a:gd name="T8" fmla="+- 0 2013 2013"/>
                <a:gd name="T9" fmla="*/ T8 w 13364"/>
                <a:gd name="T10" fmla="+- 0 6994 1322"/>
                <a:gd name="T11" fmla="*/ 6994 h 6807"/>
                <a:gd name="T12" fmla="+- 0 15376 2013"/>
                <a:gd name="T13" fmla="*/ T12 w 13364"/>
                <a:gd name="T14" fmla="+- 0 6994 1322"/>
                <a:gd name="T15" fmla="*/ 6994 h 6807"/>
                <a:gd name="T16" fmla="+- 0 2013 2013"/>
                <a:gd name="T17" fmla="*/ T16 w 13364"/>
                <a:gd name="T18" fmla="+- 0 5861 1322"/>
                <a:gd name="T19" fmla="*/ 5861 h 6807"/>
                <a:gd name="T20" fmla="+- 0 15376 2013"/>
                <a:gd name="T21" fmla="*/ T20 w 13364"/>
                <a:gd name="T22" fmla="+- 0 5861 1322"/>
                <a:gd name="T23" fmla="*/ 5861 h 6807"/>
                <a:gd name="T24" fmla="+- 0 2013 2013"/>
                <a:gd name="T25" fmla="*/ T24 w 13364"/>
                <a:gd name="T26" fmla="+- 0 4726 1322"/>
                <a:gd name="T27" fmla="*/ 4726 h 6807"/>
                <a:gd name="T28" fmla="+- 0 15376 2013"/>
                <a:gd name="T29" fmla="*/ T28 w 13364"/>
                <a:gd name="T30" fmla="+- 0 4726 1322"/>
                <a:gd name="T31" fmla="*/ 4726 h 6807"/>
                <a:gd name="T32" fmla="+- 0 2013 2013"/>
                <a:gd name="T33" fmla="*/ T32 w 13364"/>
                <a:gd name="T34" fmla="+- 0 3590 1322"/>
                <a:gd name="T35" fmla="*/ 3590 h 6807"/>
                <a:gd name="T36" fmla="+- 0 15376 2013"/>
                <a:gd name="T37" fmla="*/ T36 w 13364"/>
                <a:gd name="T38" fmla="+- 0 3590 1322"/>
                <a:gd name="T39" fmla="*/ 3590 h 6807"/>
                <a:gd name="T40" fmla="+- 0 2013 2013"/>
                <a:gd name="T41" fmla="*/ T40 w 13364"/>
                <a:gd name="T42" fmla="+- 0 2455 1322"/>
                <a:gd name="T43" fmla="*/ 2455 h 6807"/>
                <a:gd name="T44" fmla="+- 0 15376 2013"/>
                <a:gd name="T45" fmla="*/ T44 w 13364"/>
                <a:gd name="T46" fmla="+- 0 2455 1322"/>
                <a:gd name="T47" fmla="*/ 2455 h 6807"/>
                <a:gd name="T48" fmla="+- 0 2013 2013"/>
                <a:gd name="T49" fmla="*/ T48 w 13364"/>
                <a:gd name="T50" fmla="+- 0 1322 1322"/>
                <a:gd name="T51" fmla="*/ 1322 h 6807"/>
                <a:gd name="T52" fmla="+- 0 15376 2013"/>
                <a:gd name="T53" fmla="*/ T52 w 13364"/>
                <a:gd name="T54" fmla="+- 0 1322 1322"/>
                <a:gd name="T55" fmla="*/ 1322 h 680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13364" h="6807">
                  <a:moveTo>
                    <a:pt x="0" y="6807"/>
                  </a:moveTo>
                  <a:lnTo>
                    <a:pt x="13363" y="6807"/>
                  </a:lnTo>
                  <a:moveTo>
                    <a:pt x="0" y="5672"/>
                  </a:moveTo>
                  <a:lnTo>
                    <a:pt x="13363" y="5672"/>
                  </a:lnTo>
                  <a:moveTo>
                    <a:pt x="0" y="4539"/>
                  </a:moveTo>
                  <a:lnTo>
                    <a:pt x="13363" y="4539"/>
                  </a:lnTo>
                  <a:moveTo>
                    <a:pt x="0" y="3404"/>
                  </a:moveTo>
                  <a:lnTo>
                    <a:pt x="13363" y="3404"/>
                  </a:lnTo>
                  <a:moveTo>
                    <a:pt x="0" y="2268"/>
                  </a:moveTo>
                  <a:lnTo>
                    <a:pt x="13363" y="2268"/>
                  </a:lnTo>
                  <a:moveTo>
                    <a:pt x="0" y="1133"/>
                  </a:moveTo>
                  <a:lnTo>
                    <a:pt x="13363" y="1133"/>
                  </a:lnTo>
                  <a:moveTo>
                    <a:pt x="0" y="0"/>
                  </a:moveTo>
                  <a:lnTo>
                    <a:pt x="13363" y="0"/>
                  </a:lnTo>
                </a:path>
              </a:pathLst>
            </a:custGeom>
            <a:noFill/>
            <a:ln w="6350">
              <a:solidFill>
                <a:srgbClr val="959595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7" name="AutoShape 11">
              <a:extLst>
                <a:ext uri="{FF2B5EF4-FFF2-40B4-BE49-F238E27FC236}">
                  <a16:creationId xmlns:a16="http://schemas.microsoft.com/office/drawing/2014/main" id="{F1492904-76B5-89C6-E661-5DA7BCEA6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9" y="1321"/>
              <a:ext cx="13428" cy="8006"/>
            </a:xfrm>
            <a:custGeom>
              <a:avLst/>
              <a:gdLst>
                <a:gd name="T0" fmla="+- 0 2013 1949"/>
                <a:gd name="T1" fmla="*/ T0 w 13428"/>
                <a:gd name="T2" fmla="+- 0 8129 1322"/>
                <a:gd name="T3" fmla="*/ 8129 h 8006"/>
                <a:gd name="T4" fmla="+- 0 2013 1949"/>
                <a:gd name="T5" fmla="*/ T4 w 13428"/>
                <a:gd name="T6" fmla="+- 0 4726 1322"/>
                <a:gd name="T7" fmla="*/ 4726 h 8006"/>
                <a:gd name="T8" fmla="+- 0 2013 1949"/>
                <a:gd name="T9" fmla="*/ T8 w 13428"/>
                <a:gd name="T10" fmla="+- 0 1322 1322"/>
                <a:gd name="T11" fmla="*/ 1322 h 8006"/>
                <a:gd name="T12" fmla="+- 0 2088 1949"/>
                <a:gd name="T13" fmla="*/ T12 w 13428"/>
                <a:gd name="T14" fmla="+- 0 9327 1322"/>
                <a:gd name="T15" fmla="*/ 9327 h 8006"/>
                <a:gd name="T16" fmla="+- 0 2314 1949"/>
                <a:gd name="T17" fmla="*/ T16 w 13428"/>
                <a:gd name="T18" fmla="+- 0 9327 1322"/>
                <a:gd name="T19" fmla="*/ 9327 h 8006"/>
                <a:gd name="T20" fmla="+- 0 2539 1949"/>
                <a:gd name="T21" fmla="*/ T20 w 13428"/>
                <a:gd name="T22" fmla="+- 0 9327 1322"/>
                <a:gd name="T23" fmla="*/ 9327 h 8006"/>
                <a:gd name="T24" fmla="+- 0 2762 1949"/>
                <a:gd name="T25" fmla="*/ T24 w 13428"/>
                <a:gd name="T26" fmla="+- 0 9327 1322"/>
                <a:gd name="T27" fmla="*/ 9327 h 8006"/>
                <a:gd name="T28" fmla="+- 0 2988 1949"/>
                <a:gd name="T29" fmla="*/ T28 w 13428"/>
                <a:gd name="T30" fmla="+- 0 9327 1322"/>
                <a:gd name="T31" fmla="*/ 9327 h 8006"/>
                <a:gd name="T32" fmla="+- 0 3214 1949"/>
                <a:gd name="T33" fmla="*/ T32 w 13428"/>
                <a:gd name="T34" fmla="+- 0 9327 1322"/>
                <a:gd name="T35" fmla="*/ 9327 h 8006"/>
                <a:gd name="T36" fmla="+- 0 3439 1949"/>
                <a:gd name="T37" fmla="*/ T36 w 13428"/>
                <a:gd name="T38" fmla="+- 0 9327 1322"/>
                <a:gd name="T39" fmla="*/ 9327 h 8006"/>
                <a:gd name="T40" fmla="+- 0 3665 1949"/>
                <a:gd name="T41" fmla="*/ T40 w 13428"/>
                <a:gd name="T42" fmla="+- 0 9327 1322"/>
                <a:gd name="T43" fmla="*/ 9327 h 8006"/>
                <a:gd name="T44" fmla="+- 0 3890 1949"/>
                <a:gd name="T45" fmla="*/ T44 w 13428"/>
                <a:gd name="T46" fmla="+- 0 9327 1322"/>
                <a:gd name="T47" fmla="*/ 9327 h 8006"/>
                <a:gd name="T48" fmla="+- 0 4116 1949"/>
                <a:gd name="T49" fmla="*/ T48 w 13428"/>
                <a:gd name="T50" fmla="+- 0 9327 1322"/>
                <a:gd name="T51" fmla="*/ 9327 h 8006"/>
                <a:gd name="T52" fmla="+- 0 4339 1949"/>
                <a:gd name="T53" fmla="*/ T52 w 13428"/>
                <a:gd name="T54" fmla="+- 0 9327 1322"/>
                <a:gd name="T55" fmla="*/ 9327 h 8006"/>
                <a:gd name="T56" fmla="+- 0 4565 1949"/>
                <a:gd name="T57" fmla="*/ T56 w 13428"/>
                <a:gd name="T58" fmla="+- 0 9327 1322"/>
                <a:gd name="T59" fmla="*/ 9327 h 8006"/>
                <a:gd name="T60" fmla="+- 0 4790 1949"/>
                <a:gd name="T61" fmla="*/ T60 w 13428"/>
                <a:gd name="T62" fmla="+- 0 9327 1322"/>
                <a:gd name="T63" fmla="*/ 9327 h 8006"/>
                <a:gd name="T64" fmla="+- 0 5016 1949"/>
                <a:gd name="T65" fmla="*/ T64 w 13428"/>
                <a:gd name="T66" fmla="+- 0 9327 1322"/>
                <a:gd name="T67" fmla="*/ 9327 h 8006"/>
                <a:gd name="T68" fmla="+- 0 5242 1949"/>
                <a:gd name="T69" fmla="*/ T68 w 13428"/>
                <a:gd name="T70" fmla="+- 0 9327 1322"/>
                <a:gd name="T71" fmla="*/ 9327 h 8006"/>
                <a:gd name="T72" fmla="+- 0 5467 1949"/>
                <a:gd name="T73" fmla="*/ T72 w 13428"/>
                <a:gd name="T74" fmla="+- 0 9327 1322"/>
                <a:gd name="T75" fmla="*/ 9327 h 8006"/>
                <a:gd name="T76" fmla="+- 0 5690 1949"/>
                <a:gd name="T77" fmla="*/ T76 w 13428"/>
                <a:gd name="T78" fmla="+- 0 9327 1322"/>
                <a:gd name="T79" fmla="*/ 9327 h 8006"/>
                <a:gd name="T80" fmla="+- 0 5916 1949"/>
                <a:gd name="T81" fmla="*/ T80 w 13428"/>
                <a:gd name="T82" fmla="+- 0 9327 1322"/>
                <a:gd name="T83" fmla="*/ 9327 h 8006"/>
                <a:gd name="T84" fmla="+- 0 6142 1949"/>
                <a:gd name="T85" fmla="*/ T84 w 13428"/>
                <a:gd name="T86" fmla="+- 0 9327 1322"/>
                <a:gd name="T87" fmla="*/ 9327 h 8006"/>
                <a:gd name="T88" fmla="+- 0 6367 1949"/>
                <a:gd name="T89" fmla="*/ T88 w 13428"/>
                <a:gd name="T90" fmla="+- 0 9327 1322"/>
                <a:gd name="T91" fmla="*/ 9327 h 8006"/>
                <a:gd name="T92" fmla="+- 0 6593 1949"/>
                <a:gd name="T93" fmla="*/ T92 w 13428"/>
                <a:gd name="T94" fmla="+- 0 9327 1322"/>
                <a:gd name="T95" fmla="*/ 9327 h 8006"/>
                <a:gd name="T96" fmla="+- 0 6818 1949"/>
                <a:gd name="T97" fmla="*/ T96 w 13428"/>
                <a:gd name="T98" fmla="+- 0 9327 1322"/>
                <a:gd name="T99" fmla="*/ 9327 h 8006"/>
                <a:gd name="T100" fmla="+- 0 7044 1949"/>
                <a:gd name="T101" fmla="*/ T100 w 13428"/>
                <a:gd name="T102" fmla="+- 0 9327 1322"/>
                <a:gd name="T103" fmla="*/ 9327 h 8006"/>
                <a:gd name="T104" fmla="+- 0 7267 1949"/>
                <a:gd name="T105" fmla="*/ T104 w 13428"/>
                <a:gd name="T106" fmla="+- 0 9327 1322"/>
                <a:gd name="T107" fmla="*/ 9327 h 8006"/>
                <a:gd name="T108" fmla="+- 0 7493 1949"/>
                <a:gd name="T109" fmla="*/ T108 w 13428"/>
                <a:gd name="T110" fmla="+- 0 9327 1322"/>
                <a:gd name="T111" fmla="*/ 9327 h 8006"/>
                <a:gd name="T112" fmla="+- 0 7718 1949"/>
                <a:gd name="T113" fmla="*/ T112 w 13428"/>
                <a:gd name="T114" fmla="+- 0 9327 1322"/>
                <a:gd name="T115" fmla="*/ 9327 h 8006"/>
                <a:gd name="T116" fmla="+- 0 7944 1949"/>
                <a:gd name="T117" fmla="*/ T116 w 13428"/>
                <a:gd name="T118" fmla="+- 0 9327 1322"/>
                <a:gd name="T119" fmla="*/ 9327 h 8006"/>
                <a:gd name="T120" fmla="+- 0 8170 1949"/>
                <a:gd name="T121" fmla="*/ T120 w 13428"/>
                <a:gd name="T122" fmla="+- 0 9327 1322"/>
                <a:gd name="T123" fmla="*/ 9327 h 8006"/>
                <a:gd name="T124" fmla="+- 0 8395 1949"/>
                <a:gd name="T125" fmla="*/ T124 w 13428"/>
                <a:gd name="T126" fmla="+- 0 9327 1322"/>
                <a:gd name="T127" fmla="*/ 9327 h 8006"/>
                <a:gd name="T128" fmla="+- 0 8618 1949"/>
                <a:gd name="T129" fmla="*/ T128 w 13428"/>
                <a:gd name="T130" fmla="+- 0 9327 1322"/>
                <a:gd name="T131" fmla="*/ 9327 h 8006"/>
                <a:gd name="T132" fmla="+- 0 8844 1949"/>
                <a:gd name="T133" fmla="*/ T132 w 13428"/>
                <a:gd name="T134" fmla="+- 0 9327 1322"/>
                <a:gd name="T135" fmla="*/ 9327 h 8006"/>
                <a:gd name="T136" fmla="+- 0 9070 1949"/>
                <a:gd name="T137" fmla="*/ T136 w 13428"/>
                <a:gd name="T138" fmla="+- 0 9327 1322"/>
                <a:gd name="T139" fmla="*/ 9327 h 8006"/>
                <a:gd name="T140" fmla="+- 0 9295 1949"/>
                <a:gd name="T141" fmla="*/ T140 w 13428"/>
                <a:gd name="T142" fmla="+- 0 9327 1322"/>
                <a:gd name="T143" fmla="*/ 9327 h 8006"/>
                <a:gd name="T144" fmla="+- 0 9521 1949"/>
                <a:gd name="T145" fmla="*/ T144 w 13428"/>
                <a:gd name="T146" fmla="+- 0 9327 1322"/>
                <a:gd name="T147" fmla="*/ 9327 h 8006"/>
                <a:gd name="T148" fmla="+- 0 9746 1949"/>
                <a:gd name="T149" fmla="*/ T148 w 13428"/>
                <a:gd name="T150" fmla="+- 0 9327 1322"/>
                <a:gd name="T151" fmla="*/ 9327 h 8006"/>
                <a:gd name="T152" fmla="+- 0 9972 1949"/>
                <a:gd name="T153" fmla="*/ T152 w 13428"/>
                <a:gd name="T154" fmla="+- 0 9327 1322"/>
                <a:gd name="T155" fmla="*/ 9327 h 8006"/>
                <a:gd name="T156" fmla="+- 0 10195 1949"/>
                <a:gd name="T157" fmla="*/ T156 w 13428"/>
                <a:gd name="T158" fmla="+- 0 9327 1322"/>
                <a:gd name="T159" fmla="*/ 9327 h 8006"/>
                <a:gd name="T160" fmla="+- 0 10421 1949"/>
                <a:gd name="T161" fmla="*/ T160 w 13428"/>
                <a:gd name="T162" fmla="+- 0 9327 1322"/>
                <a:gd name="T163" fmla="*/ 9327 h 8006"/>
                <a:gd name="T164" fmla="+- 0 10646 1949"/>
                <a:gd name="T165" fmla="*/ T164 w 13428"/>
                <a:gd name="T166" fmla="+- 0 9327 1322"/>
                <a:gd name="T167" fmla="*/ 9327 h 8006"/>
                <a:gd name="T168" fmla="+- 0 10872 1949"/>
                <a:gd name="T169" fmla="*/ T168 w 13428"/>
                <a:gd name="T170" fmla="+- 0 9327 1322"/>
                <a:gd name="T171" fmla="*/ 9327 h 8006"/>
                <a:gd name="T172" fmla="+- 0 11098 1949"/>
                <a:gd name="T173" fmla="*/ T172 w 13428"/>
                <a:gd name="T174" fmla="+- 0 9327 1322"/>
                <a:gd name="T175" fmla="*/ 9327 h 8006"/>
                <a:gd name="T176" fmla="+- 0 11323 1949"/>
                <a:gd name="T177" fmla="*/ T176 w 13428"/>
                <a:gd name="T178" fmla="+- 0 9327 1322"/>
                <a:gd name="T179" fmla="*/ 9327 h 8006"/>
                <a:gd name="T180" fmla="+- 0 11546 1949"/>
                <a:gd name="T181" fmla="*/ T180 w 13428"/>
                <a:gd name="T182" fmla="+- 0 9327 1322"/>
                <a:gd name="T183" fmla="*/ 9327 h 8006"/>
                <a:gd name="T184" fmla="+- 0 11772 1949"/>
                <a:gd name="T185" fmla="*/ T184 w 13428"/>
                <a:gd name="T186" fmla="+- 0 9327 1322"/>
                <a:gd name="T187" fmla="*/ 9327 h 8006"/>
                <a:gd name="T188" fmla="+- 0 11998 1949"/>
                <a:gd name="T189" fmla="*/ T188 w 13428"/>
                <a:gd name="T190" fmla="+- 0 9327 1322"/>
                <a:gd name="T191" fmla="*/ 9327 h 8006"/>
                <a:gd name="T192" fmla="+- 0 12223 1949"/>
                <a:gd name="T193" fmla="*/ T192 w 13428"/>
                <a:gd name="T194" fmla="+- 0 9327 1322"/>
                <a:gd name="T195" fmla="*/ 9327 h 8006"/>
                <a:gd name="T196" fmla="+- 0 12449 1949"/>
                <a:gd name="T197" fmla="*/ T196 w 13428"/>
                <a:gd name="T198" fmla="+- 0 9327 1322"/>
                <a:gd name="T199" fmla="*/ 9327 h 8006"/>
                <a:gd name="T200" fmla="+- 0 12674 1949"/>
                <a:gd name="T201" fmla="*/ T200 w 13428"/>
                <a:gd name="T202" fmla="+- 0 9327 1322"/>
                <a:gd name="T203" fmla="*/ 9327 h 8006"/>
                <a:gd name="T204" fmla="+- 0 12900 1949"/>
                <a:gd name="T205" fmla="*/ T204 w 13428"/>
                <a:gd name="T206" fmla="+- 0 9327 1322"/>
                <a:gd name="T207" fmla="*/ 9327 h 8006"/>
                <a:gd name="T208" fmla="+- 0 13123 1949"/>
                <a:gd name="T209" fmla="*/ T208 w 13428"/>
                <a:gd name="T210" fmla="+- 0 9327 1322"/>
                <a:gd name="T211" fmla="*/ 9327 h 8006"/>
                <a:gd name="T212" fmla="+- 0 13349 1949"/>
                <a:gd name="T213" fmla="*/ T212 w 13428"/>
                <a:gd name="T214" fmla="+- 0 9327 1322"/>
                <a:gd name="T215" fmla="*/ 9327 h 8006"/>
                <a:gd name="T216" fmla="+- 0 13574 1949"/>
                <a:gd name="T217" fmla="*/ T216 w 13428"/>
                <a:gd name="T218" fmla="+- 0 9327 1322"/>
                <a:gd name="T219" fmla="*/ 9327 h 8006"/>
                <a:gd name="T220" fmla="+- 0 13800 1949"/>
                <a:gd name="T221" fmla="*/ T220 w 13428"/>
                <a:gd name="T222" fmla="+- 0 9327 1322"/>
                <a:gd name="T223" fmla="*/ 9327 h 8006"/>
                <a:gd name="T224" fmla="+- 0 14026 1949"/>
                <a:gd name="T225" fmla="*/ T224 w 13428"/>
                <a:gd name="T226" fmla="+- 0 9327 1322"/>
                <a:gd name="T227" fmla="*/ 9327 h 8006"/>
                <a:gd name="T228" fmla="+- 0 14251 1949"/>
                <a:gd name="T229" fmla="*/ T228 w 13428"/>
                <a:gd name="T230" fmla="+- 0 9327 1322"/>
                <a:gd name="T231" fmla="*/ 9327 h 8006"/>
                <a:gd name="T232" fmla="+- 0 14474 1949"/>
                <a:gd name="T233" fmla="*/ T232 w 13428"/>
                <a:gd name="T234" fmla="+- 0 9327 1322"/>
                <a:gd name="T235" fmla="*/ 9327 h 8006"/>
                <a:gd name="T236" fmla="+- 0 14700 1949"/>
                <a:gd name="T237" fmla="*/ T236 w 13428"/>
                <a:gd name="T238" fmla="+- 0 9327 1322"/>
                <a:gd name="T239" fmla="*/ 9327 h 8006"/>
                <a:gd name="T240" fmla="+- 0 14926 1949"/>
                <a:gd name="T241" fmla="*/ T240 w 13428"/>
                <a:gd name="T242" fmla="+- 0 9327 1322"/>
                <a:gd name="T243" fmla="*/ 9327 h 8006"/>
                <a:gd name="T244" fmla="+- 0 15151 1949"/>
                <a:gd name="T245" fmla="*/ T244 w 13428"/>
                <a:gd name="T246" fmla="+- 0 9327 1322"/>
                <a:gd name="T247" fmla="*/ 9327 h 8006"/>
                <a:gd name="T248" fmla="+- 0 15376 1949"/>
                <a:gd name="T249" fmla="*/ T248 w 13428"/>
                <a:gd name="T250" fmla="+- 0 9327 1322"/>
                <a:gd name="T251" fmla="*/ 9327 h 800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3428" h="8006">
                  <a:moveTo>
                    <a:pt x="64" y="7942"/>
                  </a:moveTo>
                  <a:lnTo>
                    <a:pt x="64" y="0"/>
                  </a:lnTo>
                  <a:moveTo>
                    <a:pt x="0" y="7942"/>
                  </a:moveTo>
                  <a:lnTo>
                    <a:pt x="64" y="7942"/>
                  </a:lnTo>
                  <a:moveTo>
                    <a:pt x="0" y="6807"/>
                  </a:moveTo>
                  <a:lnTo>
                    <a:pt x="64" y="6807"/>
                  </a:lnTo>
                  <a:moveTo>
                    <a:pt x="0" y="5672"/>
                  </a:moveTo>
                  <a:lnTo>
                    <a:pt x="64" y="5672"/>
                  </a:lnTo>
                  <a:moveTo>
                    <a:pt x="0" y="4539"/>
                  </a:moveTo>
                  <a:lnTo>
                    <a:pt x="64" y="4539"/>
                  </a:lnTo>
                  <a:moveTo>
                    <a:pt x="0" y="3404"/>
                  </a:moveTo>
                  <a:lnTo>
                    <a:pt x="64" y="3404"/>
                  </a:lnTo>
                  <a:moveTo>
                    <a:pt x="0" y="2268"/>
                  </a:moveTo>
                  <a:lnTo>
                    <a:pt x="64" y="2268"/>
                  </a:lnTo>
                  <a:moveTo>
                    <a:pt x="0" y="1133"/>
                  </a:moveTo>
                  <a:lnTo>
                    <a:pt x="64" y="1133"/>
                  </a:lnTo>
                  <a:moveTo>
                    <a:pt x="0" y="0"/>
                  </a:moveTo>
                  <a:lnTo>
                    <a:pt x="64" y="0"/>
                  </a:lnTo>
                  <a:moveTo>
                    <a:pt x="64" y="7942"/>
                  </a:moveTo>
                  <a:lnTo>
                    <a:pt x="13427" y="7942"/>
                  </a:lnTo>
                  <a:moveTo>
                    <a:pt x="64" y="7942"/>
                  </a:moveTo>
                  <a:lnTo>
                    <a:pt x="64" y="8005"/>
                  </a:lnTo>
                  <a:moveTo>
                    <a:pt x="139" y="7942"/>
                  </a:moveTo>
                  <a:lnTo>
                    <a:pt x="139" y="8005"/>
                  </a:lnTo>
                  <a:moveTo>
                    <a:pt x="213" y="7942"/>
                  </a:moveTo>
                  <a:lnTo>
                    <a:pt x="213" y="8005"/>
                  </a:lnTo>
                  <a:moveTo>
                    <a:pt x="288" y="7942"/>
                  </a:moveTo>
                  <a:lnTo>
                    <a:pt x="288" y="8005"/>
                  </a:lnTo>
                  <a:moveTo>
                    <a:pt x="365" y="7942"/>
                  </a:moveTo>
                  <a:lnTo>
                    <a:pt x="365" y="8005"/>
                  </a:lnTo>
                  <a:moveTo>
                    <a:pt x="439" y="7942"/>
                  </a:moveTo>
                  <a:lnTo>
                    <a:pt x="439" y="8005"/>
                  </a:lnTo>
                  <a:moveTo>
                    <a:pt x="513" y="7942"/>
                  </a:moveTo>
                  <a:lnTo>
                    <a:pt x="513" y="8005"/>
                  </a:lnTo>
                  <a:moveTo>
                    <a:pt x="590" y="7942"/>
                  </a:moveTo>
                  <a:lnTo>
                    <a:pt x="590" y="8005"/>
                  </a:lnTo>
                  <a:moveTo>
                    <a:pt x="665" y="7942"/>
                  </a:moveTo>
                  <a:lnTo>
                    <a:pt x="665" y="8005"/>
                  </a:lnTo>
                  <a:moveTo>
                    <a:pt x="739" y="7942"/>
                  </a:moveTo>
                  <a:lnTo>
                    <a:pt x="739" y="8005"/>
                  </a:lnTo>
                  <a:moveTo>
                    <a:pt x="813" y="7942"/>
                  </a:moveTo>
                  <a:lnTo>
                    <a:pt x="813" y="8005"/>
                  </a:lnTo>
                  <a:moveTo>
                    <a:pt x="890" y="7942"/>
                  </a:moveTo>
                  <a:lnTo>
                    <a:pt x="890" y="8005"/>
                  </a:lnTo>
                  <a:moveTo>
                    <a:pt x="965" y="7942"/>
                  </a:moveTo>
                  <a:lnTo>
                    <a:pt x="965" y="8005"/>
                  </a:lnTo>
                  <a:moveTo>
                    <a:pt x="1039" y="7942"/>
                  </a:moveTo>
                  <a:lnTo>
                    <a:pt x="1039" y="8005"/>
                  </a:lnTo>
                  <a:moveTo>
                    <a:pt x="1116" y="7942"/>
                  </a:moveTo>
                  <a:lnTo>
                    <a:pt x="1116" y="8005"/>
                  </a:lnTo>
                  <a:moveTo>
                    <a:pt x="1190" y="7942"/>
                  </a:moveTo>
                  <a:lnTo>
                    <a:pt x="1190" y="8005"/>
                  </a:lnTo>
                  <a:moveTo>
                    <a:pt x="1265" y="7942"/>
                  </a:moveTo>
                  <a:lnTo>
                    <a:pt x="1265" y="8005"/>
                  </a:lnTo>
                  <a:moveTo>
                    <a:pt x="1339" y="7942"/>
                  </a:moveTo>
                  <a:lnTo>
                    <a:pt x="1339" y="8005"/>
                  </a:lnTo>
                  <a:moveTo>
                    <a:pt x="1416" y="7942"/>
                  </a:moveTo>
                  <a:lnTo>
                    <a:pt x="1416" y="8005"/>
                  </a:lnTo>
                  <a:moveTo>
                    <a:pt x="1490" y="7942"/>
                  </a:moveTo>
                  <a:lnTo>
                    <a:pt x="1490" y="8005"/>
                  </a:lnTo>
                  <a:moveTo>
                    <a:pt x="1565" y="7942"/>
                  </a:moveTo>
                  <a:lnTo>
                    <a:pt x="1565" y="8005"/>
                  </a:lnTo>
                  <a:moveTo>
                    <a:pt x="1641" y="7942"/>
                  </a:moveTo>
                  <a:lnTo>
                    <a:pt x="1641" y="8005"/>
                  </a:lnTo>
                  <a:moveTo>
                    <a:pt x="1716" y="7942"/>
                  </a:moveTo>
                  <a:lnTo>
                    <a:pt x="1716" y="8005"/>
                  </a:lnTo>
                  <a:moveTo>
                    <a:pt x="1790" y="7942"/>
                  </a:moveTo>
                  <a:lnTo>
                    <a:pt x="1790" y="8005"/>
                  </a:lnTo>
                  <a:moveTo>
                    <a:pt x="1865" y="7942"/>
                  </a:moveTo>
                  <a:lnTo>
                    <a:pt x="1865" y="8005"/>
                  </a:lnTo>
                  <a:moveTo>
                    <a:pt x="1941" y="7942"/>
                  </a:moveTo>
                  <a:lnTo>
                    <a:pt x="1941" y="8005"/>
                  </a:lnTo>
                  <a:moveTo>
                    <a:pt x="2016" y="7942"/>
                  </a:moveTo>
                  <a:lnTo>
                    <a:pt x="2016" y="8005"/>
                  </a:lnTo>
                  <a:moveTo>
                    <a:pt x="2090" y="7942"/>
                  </a:moveTo>
                  <a:lnTo>
                    <a:pt x="2090" y="8005"/>
                  </a:lnTo>
                  <a:moveTo>
                    <a:pt x="2167" y="7942"/>
                  </a:moveTo>
                  <a:lnTo>
                    <a:pt x="2167" y="8005"/>
                  </a:lnTo>
                  <a:moveTo>
                    <a:pt x="2241" y="7942"/>
                  </a:moveTo>
                  <a:lnTo>
                    <a:pt x="2241" y="8005"/>
                  </a:lnTo>
                  <a:moveTo>
                    <a:pt x="2316" y="7942"/>
                  </a:moveTo>
                  <a:lnTo>
                    <a:pt x="2316" y="8005"/>
                  </a:lnTo>
                  <a:moveTo>
                    <a:pt x="2390" y="7942"/>
                  </a:moveTo>
                  <a:lnTo>
                    <a:pt x="2390" y="8005"/>
                  </a:lnTo>
                  <a:moveTo>
                    <a:pt x="2467" y="7942"/>
                  </a:moveTo>
                  <a:lnTo>
                    <a:pt x="2467" y="8005"/>
                  </a:lnTo>
                  <a:moveTo>
                    <a:pt x="2541" y="7942"/>
                  </a:moveTo>
                  <a:lnTo>
                    <a:pt x="2541" y="8005"/>
                  </a:lnTo>
                  <a:moveTo>
                    <a:pt x="2616" y="7942"/>
                  </a:moveTo>
                  <a:lnTo>
                    <a:pt x="2616" y="8005"/>
                  </a:lnTo>
                  <a:moveTo>
                    <a:pt x="2693" y="7942"/>
                  </a:moveTo>
                  <a:lnTo>
                    <a:pt x="2693" y="8005"/>
                  </a:lnTo>
                  <a:moveTo>
                    <a:pt x="2767" y="7942"/>
                  </a:moveTo>
                  <a:lnTo>
                    <a:pt x="2767" y="8005"/>
                  </a:lnTo>
                  <a:moveTo>
                    <a:pt x="2841" y="7942"/>
                  </a:moveTo>
                  <a:lnTo>
                    <a:pt x="2841" y="8005"/>
                  </a:lnTo>
                  <a:moveTo>
                    <a:pt x="2916" y="7942"/>
                  </a:moveTo>
                  <a:lnTo>
                    <a:pt x="2916" y="8005"/>
                  </a:lnTo>
                  <a:moveTo>
                    <a:pt x="2993" y="7942"/>
                  </a:moveTo>
                  <a:lnTo>
                    <a:pt x="2993" y="8005"/>
                  </a:lnTo>
                  <a:moveTo>
                    <a:pt x="3067" y="7942"/>
                  </a:moveTo>
                  <a:lnTo>
                    <a:pt x="3067" y="8005"/>
                  </a:lnTo>
                  <a:moveTo>
                    <a:pt x="3141" y="7942"/>
                  </a:moveTo>
                  <a:lnTo>
                    <a:pt x="3141" y="8005"/>
                  </a:lnTo>
                  <a:moveTo>
                    <a:pt x="3216" y="7942"/>
                  </a:moveTo>
                  <a:lnTo>
                    <a:pt x="3216" y="8005"/>
                  </a:lnTo>
                  <a:moveTo>
                    <a:pt x="3293" y="7942"/>
                  </a:moveTo>
                  <a:lnTo>
                    <a:pt x="3293" y="8005"/>
                  </a:lnTo>
                  <a:moveTo>
                    <a:pt x="3367" y="7942"/>
                  </a:moveTo>
                  <a:lnTo>
                    <a:pt x="3367" y="8005"/>
                  </a:lnTo>
                  <a:moveTo>
                    <a:pt x="3441" y="7942"/>
                  </a:moveTo>
                  <a:lnTo>
                    <a:pt x="3441" y="8005"/>
                  </a:lnTo>
                  <a:moveTo>
                    <a:pt x="3518" y="7942"/>
                  </a:moveTo>
                  <a:lnTo>
                    <a:pt x="3518" y="8005"/>
                  </a:lnTo>
                  <a:moveTo>
                    <a:pt x="3593" y="7942"/>
                  </a:moveTo>
                  <a:lnTo>
                    <a:pt x="3593" y="8005"/>
                  </a:lnTo>
                  <a:moveTo>
                    <a:pt x="3667" y="7942"/>
                  </a:moveTo>
                  <a:lnTo>
                    <a:pt x="3667" y="8005"/>
                  </a:lnTo>
                  <a:moveTo>
                    <a:pt x="3741" y="7942"/>
                  </a:moveTo>
                  <a:lnTo>
                    <a:pt x="3741" y="8005"/>
                  </a:lnTo>
                  <a:moveTo>
                    <a:pt x="3818" y="7942"/>
                  </a:moveTo>
                  <a:lnTo>
                    <a:pt x="3818" y="8005"/>
                  </a:lnTo>
                  <a:moveTo>
                    <a:pt x="3893" y="7942"/>
                  </a:moveTo>
                  <a:lnTo>
                    <a:pt x="3893" y="8005"/>
                  </a:lnTo>
                  <a:moveTo>
                    <a:pt x="3967" y="7942"/>
                  </a:moveTo>
                  <a:lnTo>
                    <a:pt x="3967" y="8005"/>
                  </a:lnTo>
                  <a:moveTo>
                    <a:pt x="4044" y="7942"/>
                  </a:moveTo>
                  <a:lnTo>
                    <a:pt x="4044" y="8005"/>
                  </a:lnTo>
                  <a:moveTo>
                    <a:pt x="4118" y="7942"/>
                  </a:moveTo>
                  <a:lnTo>
                    <a:pt x="4118" y="8005"/>
                  </a:lnTo>
                  <a:moveTo>
                    <a:pt x="4193" y="7942"/>
                  </a:moveTo>
                  <a:lnTo>
                    <a:pt x="4193" y="8005"/>
                  </a:lnTo>
                  <a:moveTo>
                    <a:pt x="4267" y="7942"/>
                  </a:moveTo>
                  <a:lnTo>
                    <a:pt x="4267" y="8005"/>
                  </a:lnTo>
                  <a:moveTo>
                    <a:pt x="4344" y="7942"/>
                  </a:moveTo>
                  <a:lnTo>
                    <a:pt x="4344" y="8005"/>
                  </a:lnTo>
                  <a:moveTo>
                    <a:pt x="4418" y="7942"/>
                  </a:moveTo>
                  <a:lnTo>
                    <a:pt x="4418" y="8005"/>
                  </a:lnTo>
                  <a:moveTo>
                    <a:pt x="4493" y="7942"/>
                  </a:moveTo>
                  <a:lnTo>
                    <a:pt x="4493" y="8005"/>
                  </a:lnTo>
                  <a:moveTo>
                    <a:pt x="4569" y="7942"/>
                  </a:moveTo>
                  <a:lnTo>
                    <a:pt x="4569" y="8005"/>
                  </a:lnTo>
                  <a:moveTo>
                    <a:pt x="4644" y="7942"/>
                  </a:moveTo>
                  <a:lnTo>
                    <a:pt x="4644" y="8005"/>
                  </a:lnTo>
                  <a:moveTo>
                    <a:pt x="4718" y="7942"/>
                  </a:moveTo>
                  <a:lnTo>
                    <a:pt x="4718" y="8005"/>
                  </a:lnTo>
                  <a:moveTo>
                    <a:pt x="4793" y="7942"/>
                  </a:moveTo>
                  <a:lnTo>
                    <a:pt x="4793" y="8005"/>
                  </a:lnTo>
                  <a:moveTo>
                    <a:pt x="4869" y="7942"/>
                  </a:moveTo>
                  <a:lnTo>
                    <a:pt x="4869" y="8005"/>
                  </a:lnTo>
                  <a:moveTo>
                    <a:pt x="4944" y="7942"/>
                  </a:moveTo>
                  <a:lnTo>
                    <a:pt x="4944" y="8005"/>
                  </a:lnTo>
                  <a:moveTo>
                    <a:pt x="5018" y="7942"/>
                  </a:moveTo>
                  <a:lnTo>
                    <a:pt x="5018" y="8005"/>
                  </a:lnTo>
                  <a:moveTo>
                    <a:pt x="5095" y="7942"/>
                  </a:moveTo>
                  <a:lnTo>
                    <a:pt x="5095" y="8005"/>
                  </a:lnTo>
                  <a:moveTo>
                    <a:pt x="5169" y="7942"/>
                  </a:moveTo>
                  <a:lnTo>
                    <a:pt x="5169" y="8005"/>
                  </a:lnTo>
                  <a:moveTo>
                    <a:pt x="5244" y="7942"/>
                  </a:moveTo>
                  <a:lnTo>
                    <a:pt x="5244" y="8005"/>
                  </a:lnTo>
                  <a:moveTo>
                    <a:pt x="5318" y="7942"/>
                  </a:moveTo>
                  <a:lnTo>
                    <a:pt x="5318" y="8005"/>
                  </a:lnTo>
                  <a:moveTo>
                    <a:pt x="5395" y="7942"/>
                  </a:moveTo>
                  <a:lnTo>
                    <a:pt x="5395" y="8005"/>
                  </a:lnTo>
                  <a:moveTo>
                    <a:pt x="5469" y="7942"/>
                  </a:moveTo>
                  <a:lnTo>
                    <a:pt x="5469" y="8005"/>
                  </a:lnTo>
                  <a:moveTo>
                    <a:pt x="5544" y="7942"/>
                  </a:moveTo>
                  <a:lnTo>
                    <a:pt x="5544" y="8005"/>
                  </a:lnTo>
                  <a:moveTo>
                    <a:pt x="5621" y="7942"/>
                  </a:moveTo>
                  <a:lnTo>
                    <a:pt x="5621" y="8005"/>
                  </a:lnTo>
                  <a:moveTo>
                    <a:pt x="5695" y="7942"/>
                  </a:moveTo>
                  <a:lnTo>
                    <a:pt x="5695" y="8005"/>
                  </a:lnTo>
                  <a:moveTo>
                    <a:pt x="5769" y="7942"/>
                  </a:moveTo>
                  <a:lnTo>
                    <a:pt x="5769" y="8005"/>
                  </a:lnTo>
                  <a:moveTo>
                    <a:pt x="5844" y="7942"/>
                  </a:moveTo>
                  <a:lnTo>
                    <a:pt x="5844" y="8005"/>
                  </a:lnTo>
                  <a:moveTo>
                    <a:pt x="5921" y="7942"/>
                  </a:moveTo>
                  <a:lnTo>
                    <a:pt x="5921" y="8005"/>
                  </a:lnTo>
                  <a:moveTo>
                    <a:pt x="5995" y="7942"/>
                  </a:moveTo>
                  <a:lnTo>
                    <a:pt x="5995" y="8005"/>
                  </a:lnTo>
                  <a:moveTo>
                    <a:pt x="6069" y="7942"/>
                  </a:moveTo>
                  <a:lnTo>
                    <a:pt x="6069" y="8005"/>
                  </a:lnTo>
                  <a:moveTo>
                    <a:pt x="6144" y="7942"/>
                  </a:moveTo>
                  <a:lnTo>
                    <a:pt x="6144" y="8005"/>
                  </a:lnTo>
                  <a:moveTo>
                    <a:pt x="6221" y="7942"/>
                  </a:moveTo>
                  <a:lnTo>
                    <a:pt x="6221" y="8005"/>
                  </a:lnTo>
                  <a:moveTo>
                    <a:pt x="6295" y="7942"/>
                  </a:moveTo>
                  <a:lnTo>
                    <a:pt x="6295" y="8005"/>
                  </a:lnTo>
                  <a:moveTo>
                    <a:pt x="6369" y="7942"/>
                  </a:moveTo>
                  <a:lnTo>
                    <a:pt x="6369" y="8005"/>
                  </a:lnTo>
                  <a:moveTo>
                    <a:pt x="6446" y="7942"/>
                  </a:moveTo>
                  <a:lnTo>
                    <a:pt x="6446" y="8005"/>
                  </a:lnTo>
                  <a:moveTo>
                    <a:pt x="6521" y="7942"/>
                  </a:moveTo>
                  <a:lnTo>
                    <a:pt x="6521" y="8005"/>
                  </a:lnTo>
                  <a:moveTo>
                    <a:pt x="6595" y="7942"/>
                  </a:moveTo>
                  <a:lnTo>
                    <a:pt x="6595" y="8005"/>
                  </a:lnTo>
                  <a:moveTo>
                    <a:pt x="6669" y="7942"/>
                  </a:moveTo>
                  <a:lnTo>
                    <a:pt x="6669" y="8005"/>
                  </a:lnTo>
                  <a:moveTo>
                    <a:pt x="6746" y="7942"/>
                  </a:moveTo>
                  <a:lnTo>
                    <a:pt x="6746" y="8005"/>
                  </a:lnTo>
                  <a:moveTo>
                    <a:pt x="6821" y="7942"/>
                  </a:moveTo>
                  <a:lnTo>
                    <a:pt x="6821" y="8005"/>
                  </a:lnTo>
                  <a:moveTo>
                    <a:pt x="6895" y="7942"/>
                  </a:moveTo>
                  <a:lnTo>
                    <a:pt x="6895" y="8005"/>
                  </a:lnTo>
                  <a:moveTo>
                    <a:pt x="6972" y="7942"/>
                  </a:moveTo>
                  <a:lnTo>
                    <a:pt x="6972" y="8005"/>
                  </a:lnTo>
                  <a:moveTo>
                    <a:pt x="7046" y="7942"/>
                  </a:moveTo>
                  <a:lnTo>
                    <a:pt x="7046" y="8005"/>
                  </a:lnTo>
                  <a:moveTo>
                    <a:pt x="7121" y="7942"/>
                  </a:moveTo>
                  <a:lnTo>
                    <a:pt x="7121" y="8005"/>
                  </a:lnTo>
                  <a:moveTo>
                    <a:pt x="7195" y="7942"/>
                  </a:moveTo>
                  <a:lnTo>
                    <a:pt x="7195" y="8005"/>
                  </a:lnTo>
                  <a:moveTo>
                    <a:pt x="7272" y="7942"/>
                  </a:moveTo>
                  <a:lnTo>
                    <a:pt x="7272" y="8005"/>
                  </a:lnTo>
                  <a:moveTo>
                    <a:pt x="7346" y="7942"/>
                  </a:moveTo>
                  <a:lnTo>
                    <a:pt x="7346" y="8005"/>
                  </a:lnTo>
                  <a:moveTo>
                    <a:pt x="7421" y="7942"/>
                  </a:moveTo>
                  <a:lnTo>
                    <a:pt x="7421" y="8005"/>
                  </a:lnTo>
                  <a:moveTo>
                    <a:pt x="7497" y="7942"/>
                  </a:moveTo>
                  <a:lnTo>
                    <a:pt x="7497" y="8005"/>
                  </a:lnTo>
                  <a:moveTo>
                    <a:pt x="7572" y="7942"/>
                  </a:moveTo>
                  <a:lnTo>
                    <a:pt x="7572" y="8005"/>
                  </a:lnTo>
                  <a:moveTo>
                    <a:pt x="7646" y="7942"/>
                  </a:moveTo>
                  <a:lnTo>
                    <a:pt x="7646" y="8005"/>
                  </a:lnTo>
                  <a:moveTo>
                    <a:pt x="7721" y="7942"/>
                  </a:moveTo>
                  <a:lnTo>
                    <a:pt x="7721" y="8005"/>
                  </a:lnTo>
                  <a:moveTo>
                    <a:pt x="7797" y="7942"/>
                  </a:moveTo>
                  <a:lnTo>
                    <a:pt x="7797" y="8005"/>
                  </a:lnTo>
                  <a:moveTo>
                    <a:pt x="7872" y="7942"/>
                  </a:moveTo>
                  <a:lnTo>
                    <a:pt x="7872" y="8005"/>
                  </a:lnTo>
                  <a:moveTo>
                    <a:pt x="7946" y="7942"/>
                  </a:moveTo>
                  <a:lnTo>
                    <a:pt x="7946" y="8005"/>
                  </a:lnTo>
                  <a:moveTo>
                    <a:pt x="8023" y="7942"/>
                  </a:moveTo>
                  <a:lnTo>
                    <a:pt x="8023" y="8005"/>
                  </a:lnTo>
                  <a:moveTo>
                    <a:pt x="8097" y="7942"/>
                  </a:moveTo>
                  <a:lnTo>
                    <a:pt x="8097" y="8005"/>
                  </a:lnTo>
                  <a:moveTo>
                    <a:pt x="8172" y="7942"/>
                  </a:moveTo>
                  <a:lnTo>
                    <a:pt x="8172" y="8005"/>
                  </a:lnTo>
                  <a:moveTo>
                    <a:pt x="8246" y="7942"/>
                  </a:moveTo>
                  <a:lnTo>
                    <a:pt x="8246" y="8005"/>
                  </a:lnTo>
                  <a:moveTo>
                    <a:pt x="8323" y="7942"/>
                  </a:moveTo>
                  <a:lnTo>
                    <a:pt x="8323" y="8005"/>
                  </a:lnTo>
                  <a:moveTo>
                    <a:pt x="8397" y="7942"/>
                  </a:moveTo>
                  <a:lnTo>
                    <a:pt x="8397" y="8005"/>
                  </a:lnTo>
                  <a:moveTo>
                    <a:pt x="8472" y="7942"/>
                  </a:moveTo>
                  <a:lnTo>
                    <a:pt x="8472" y="8005"/>
                  </a:lnTo>
                  <a:moveTo>
                    <a:pt x="8549" y="7942"/>
                  </a:moveTo>
                  <a:lnTo>
                    <a:pt x="8549" y="8005"/>
                  </a:lnTo>
                  <a:moveTo>
                    <a:pt x="8623" y="7942"/>
                  </a:moveTo>
                  <a:lnTo>
                    <a:pt x="8623" y="8005"/>
                  </a:lnTo>
                  <a:moveTo>
                    <a:pt x="8697" y="7942"/>
                  </a:moveTo>
                  <a:lnTo>
                    <a:pt x="8697" y="8005"/>
                  </a:lnTo>
                  <a:moveTo>
                    <a:pt x="8772" y="7942"/>
                  </a:moveTo>
                  <a:lnTo>
                    <a:pt x="8772" y="8005"/>
                  </a:lnTo>
                  <a:moveTo>
                    <a:pt x="8849" y="7942"/>
                  </a:moveTo>
                  <a:lnTo>
                    <a:pt x="8849" y="8005"/>
                  </a:lnTo>
                  <a:moveTo>
                    <a:pt x="8923" y="7942"/>
                  </a:moveTo>
                  <a:lnTo>
                    <a:pt x="8923" y="8005"/>
                  </a:lnTo>
                  <a:moveTo>
                    <a:pt x="8997" y="7942"/>
                  </a:moveTo>
                  <a:lnTo>
                    <a:pt x="8997" y="8005"/>
                  </a:lnTo>
                  <a:moveTo>
                    <a:pt x="9072" y="7942"/>
                  </a:moveTo>
                  <a:lnTo>
                    <a:pt x="9072" y="8005"/>
                  </a:lnTo>
                  <a:moveTo>
                    <a:pt x="9149" y="7942"/>
                  </a:moveTo>
                  <a:lnTo>
                    <a:pt x="9149" y="8005"/>
                  </a:lnTo>
                  <a:moveTo>
                    <a:pt x="9223" y="7942"/>
                  </a:moveTo>
                  <a:lnTo>
                    <a:pt x="9223" y="8005"/>
                  </a:lnTo>
                  <a:moveTo>
                    <a:pt x="9297" y="7942"/>
                  </a:moveTo>
                  <a:lnTo>
                    <a:pt x="9297" y="8005"/>
                  </a:lnTo>
                  <a:moveTo>
                    <a:pt x="9374" y="7942"/>
                  </a:moveTo>
                  <a:lnTo>
                    <a:pt x="9374" y="8005"/>
                  </a:lnTo>
                  <a:moveTo>
                    <a:pt x="9449" y="7942"/>
                  </a:moveTo>
                  <a:lnTo>
                    <a:pt x="9449" y="8005"/>
                  </a:lnTo>
                  <a:moveTo>
                    <a:pt x="9523" y="7942"/>
                  </a:moveTo>
                  <a:lnTo>
                    <a:pt x="9523" y="8005"/>
                  </a:lnTo>
                  <a:moveTo>
                    <a:pt x="9597" y="7942"/>
                  </a:moveTo>
                  <a:lnTo>
                    <a:pt x="9597" y="8005"/>
                  </a:lnTo>
                  <a:moveTo>
                    <a:pt x="9674" y="7942"/>
                  </a:moveTo>
                  <a:lnTo>
                    <a:pt x="9674" y="8005"/>
                  </a:lnTo>
                  <a:moveTo>
                    <a:pt x="9749" y="7942"/>
                  </a:moveTo>
                  <a:lnTo>
                    <a:pt x="9749" y="8005"/>
                  </a:lnTo>
                  <a:moveTo>
                    <a:pt x="9823" y="7942"/>
                  </a:moveTo>
                  <a:lnTo>
                    <a:pt x="9823" y="8005"/>
                  </a:lnTo>
                  <a:moveTo>
                    <a:pt x="9900" y="7942"/>
                  </a:moveTo>
                  <a:lnTo>
                    <a:pt x="9900" y="8005"/>
                  </a:lnTo>
                  <a:moveTo>
                    <a:pt x="9974" y="7942"/>
                  </a:moveTo>
                  <a:lnTo>
                    <a:pt x="9974" y="8005"/>
                  </a:lnTo>
                  <a:moveTo>
                    <a:pt x="10049" y="7942"/>
                  </a:moveTo>
                  <a:lnTo>
                    <a:pt x="10049" y="8005"/>
                  </a:lnTo>
                  <a:moveTo>
                    <a:pt x="10123" y="7942"/>
                  </a:moveTo>
                  <a:lnTo>
                    <a:pt x="10123" y="8005"/>
                  </a:lnTo>
                  <a:moveTo>
                    <a:pt x="10200" y="7942"/>
                  </a:moveTo>
                  <a:lnTo>
                    <a:pt x="10200" y="8005"/>
                  </a:lnTo>
                  <a:moveTo>
                    <a:pt x="10274" y="7942"/>
                  </a:moveTo>
                  <a:lnTo>
                    <a:pt x="10274" y="8005"/>
                  </a:lnTo>
                  <a:moveTo>
                    <a:pt x="10349" y="7942"/>
                  </a:moveTo>
                  <a:lnTo>
                    <a:pt x="10349" y="8005"/>
                  </a:lnTo>
                  <a:moveTo>
                    <a:pt x="10425" y="7942"/>
                  </a:moveTo>
                  <a:lnTo>
                    <a:pt x="10425" y="8005"/>
                  </a:lnTo>
                  <a:moveTo>
                    <a:pt x="10500" y="7942"/>
                  </a:moveTo>
                  <a:lnTo>
                    <a:pt x="10500" y="8005"/>
                  </a:lnTo>
                  <a:moveTo>
                    <a:pt x="10574" y="7942"/>
                  </a:moveTo>
                  <a:lnTo>
                    <a:pt x="10574" y="8005"/>
                  </a:lnTo>
                  <a:moveTo>
                    <a:pt x="10649" y="7942"/>
                  </a:moveTo>
                  <a:lnTo>
                    <a:pt x="10649" y="8005"/>
                  </a:lnTo>
                  <a:moveTo>
                    <a:pt x="10725" y="7942"/>
                  </a:moveTo>
                  <a:lnTo>
                    <a:pt x="10725" y="8005"/>
                  </a:lnTo>
                  <a:moveTo>
                    <a:pt x="10800" y="7942"/>
                  </a:moveTo>
                  <a:lnTo>
                    <a:pt x="10800" y="8005"/>
                  </a:lnTo>
                  <a:moveTo>
                    <a:pt x="10874" y="7942"/>
                  </a:moveTo>
                  <a:lnTo>
                    <a:pt x="10874" y="8005"/>
                  </a:lnTo>
                  <a:moveTo>
                    <a:pt x="10951" y="7942"/>
                  </a:moveTo>
                  <a:lnTo>
                    <a:pt x="10951" y="8005"/>
                  </a:lnTo>
                  <a:moveTo>
                    <a:pt x="11025" y="7942"/>
                  </a:moveTo>
                  <a:lnTo>
                    <a:pt x="11025" y="8005"/>
                  </a:lnTo>
                  <a:moveTo>
                    <a:pt x="11100" y="7942"/>
                  </a:moveTo>
                  <a:lnTo>
                    <a:pt x="11100" y="8005"/>
                  </a:lnTo>
                  <a:moveTo>
                    <a:pt x="11174" y="7942"/>
                  </a:moveTo>
                  <a:lnTo>
                    <a:pt x="11174" y="8005"/>
                  </a:lnTo>
                  <a:moveTo>
                    <a:pt x="11251" y="7942"/>
                  </a:moveTo>
                  <a:lnTo>
                    <a:pt x="11251" y="8005"/>
                  </a:lnTo>
                  <a:moveTo>
                    <a:pt x="11325" y="7942"/>
                  </a:moveTo>
                  <a:lnTo>
                    <a:pt x="11325" y="8005"/>
                  </a:lnTo>
                  <a:moveTo>
                    <a:pt x="11400" y="7942"/>
                  </a:moveTo>
                  <a:lnTo>
                    <a:pt x="11400" y="8005"/>
                  </a:lnTo>
                  <a:moveTo>
                    <a:pt x="11477" y="7942"/>
                  </a:moveTo>
                  <a:lnTo>
                    <a:pt x="11477" y="8005"/>
                  </a:lnTo>
                  <a:moveTo>
                    <a:pt x="11551" y="7942"/>
                  </a:moveTo>
                  <a:lnTo>
                    <a:pt x="11551" y="8005"/>
                  </a:lnTo>
                  <a:moveTo>
                    <a:pt x="11625" y="7942"/>
                  </a:moveTo>
                  <a:lnTo>
                    <a:pt x="11625" y="8005"/>
                  </a:lnTo>
                  <a:moveTo>
                    <a:pt x="11700" y="7942"/>
                  </a:moveTo>
                  <a:lnTo>
                    <a:pt x="11700" y="8005"/>
                  </a:lnTo>
                  <a:moveTo>
                    <a:pt x="11777" y="7942"/>
                  </a:moveTo>
                  <a:lnTo>
                    <a:pt x="11777" y="8005"/>
                  </a:lnTo>
                  <a:moveTo>
                    <a:pt x="11851" y="7942"/>
                  </a:moveTo>
                  <a:lnTo>
                    <a:pt x="11851" y="8005"/>
                  </a:lnTo>
                  <a:moveTo>
                    <a:pt x="11925" y="7942"/>
                  </a:moveTo>
                  <a:lnTo>
                    <a:pt x="11925" y="8005"/>
                  </a:lnTo>
                  <a:moveTo>
                    <a:pt x="12000" y="7942"/>
                  </a:moveTo>
                  <a:lnTo>
                    <a:pt x="12000" y="8005"/>
                  </a:lnTo>
                  <a:moveTo>
                    <a:pt x="12077" y="7942"/>
                  </a:moveTo>
                  <a:lnTo>
                    <a:pt x="12077" y="8005"/>
                  </a:lnTo>
                  <a:moveTo>
                    <a:pt x="12151" y="7942"/>
                  </a:moveTo>
                  <a:lnTo>
                    <a:pt x="12151" y="8005"/>
                  </a:lnTo>
                  <a:moveTo>
                    <a:pt x="12225" y="7942"/>
                  </a:moveTo>
                  <a:lnTo>
                    <a:pt x="12225" y="8005"/>
                  </a:lnTo>
                  <a:moveTo>
                    <a:pt x="12302" y="7942"/>
                  </a:moveTo>
                  <a:lnTo>
                    <a:pt x="12302" y="8005"/>
                  </a:lnTo>
                  <a:moveTo>
                    <a:pt x="12377" y="7942"/>
                  </a:moveTo>
                  <a:lnTo>
                    <a:pt x="12377" y="8005"/>
                  </a:lnTo>
                  <a:moveTo>
                    <a:pt x="12451" y="7942"/>
                  </a:moveTo>
                  <a:lnTo>
                    <a:pt x="12451" y="8005"/>
                  </a:lnTo>
                  <a:moveTo>
                    <a:pt x="12525" y="7942"/>
                  </a:moveTo>
                  <a:lnTo>
                    <a:pt x="12525" y="8005"/>
                  </a:lnTo>
                  <a:moveTo>
                    <a:pt x="12602" y="7942"/>
                  </a:moveTo>
                  <a:lnTo>
                    <a:pt x="12602" y="8005"/>
                  </a:lnTo>
                  <a:moveTo>
                    <a:pt x="12677" y="7942"/>
                  </a:moveTo>
                  <a:lnTo>
                    <a:pt x="12677" y="8005"/>
                  </a:lnTo>
                  <a:moveTo>
                    <a:pt x="12751" y="7942"/>
                  </a:moveTo>
                  <a:lnTo>
                    <a:pt x="12751" y="8005"/>
                  </a:lnTo>
                  <a:moveTo>
                    <a:pt x="12828" y="7942"/>
                  </a:moveTo>
                  <a:lnTo>
                    <a:pt x="12828" y="8005"/>
                  </a:lnTo>
                  <a:moveTo>
                    <a:pt x="12902" y="7942"/>
                  </a:moveTo>
                  <a:lnTo>
                    <a:pt x="12902" y="8005"/>
                  </a:lnTo>
                  <a:moveTo>
                    <a:pt x="12977" y="7942"/>
                  </a:moveTo>
                  <a:lnTo>
                    <a:pt x="12977" y="8005"/>
                  </a:lnTo>
                  <a:moveTo>
                    <a:pt x="13051" y="7942"/>
                  </a:moveTo>
                  <a:lnTo>
                    <a:pt x="13051" y="8005"/>
                  </a:lnTo>
                  <a:moveTo>
                    <a:pt x="13128" y="7942"/>
                  </a:moveTo>
                  <a:lnTo>
                    <a:pt x="13128" y="8005"/>
                  </a:lnTo>
                  <a:moveTo>
                    <a:pt x="13202" y="7942"/>
                  </a:moveTo>
                  <a:lnTo>
                    <a:pt x="13202" y="8005"/>
                  </a:lnTo>
                  <a:moveTo>
                    <a:pt x="13277" y="7942"/>
                  </a:moveTo>
                  <a:lnTo>
                    <a:pt x="13277" y="8005"/>
                  </a:lnTo>
                  <a:moveTo>
                    <a:pt x="13353" y="7942"/>
                  </a:moveTo>
                  <a:lnTo>
                    <a:pt x="13353" y="8005"/>
                  </a:lnTo>
                  <a:moveTo>
                    <a:pt x="13427" y="7942"/>
                  </a:moveTo>
                  <a:lnTo>
                    <a:pt x="13427" y="8005"/>
                  </a:lnTo>
                </a:path>
              </a:pathLst>
            </a:custGeom>
            <a:noFill/>
            <a:ln w="6350">
              <a:solidFill>
                <a:srgbClr val="959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E10FCE27-D747-FD31-D90B-081AFA727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0" y="2778"/>
              <a:ext cx="13214" cy="4946"/>
            </a:xfrm>
            <a:custGeom>
              <a:avLst/>
              <a:gdLst>
                <a:gd name="T0" fmla="+- 0 2201 2050"/>
                <a:gd name="T1" fmla="*/ T0 w 13214"/>
                <a:gd name="T2" fmla="+- 0 5158 2779"/>
                <a:gd name="T3" fmla="*/ 5158 h 4946"/>
                <a:gd name="T4" fmla="+- 0 2426 2050"/>
                <a:gd name="T5" fmla="*/ T4 w 13214"/>
                <a:gd name="T6" fmla="+- 0 5021 2779"/>
                <a:gd name="T7" fmla="*/ 5021 h 4946"/>
                <a:gd name="T8" fmla="+- 0 2652 2050"/>
                <a:gd name="T9" fmla="*/ T8 w 13214"/>
                <a:gd name="T10" fmla="+- 0 5045 2779"/>
                <a:gd name="T11" fmla="*/ 5045 h 4946"/>
                <a:gd name="T12" fmla="+- 0 2875 2050"/>
                <a:gd name="T13" fmla="*/ T12 w 13214"/>
                <a:gd name="T14" fmla="+- 0 5570 2779"/>
                <a:gd name="T15" fmla="*/ 5570 h 4946"/>
                <a:gd name="T16" fmla="+- 0 3101 2050"/>
                <a:gd name="T17" fmla="*/ T16 w 13214"/>
                <a:gd name="T18" fmla="+- 0 5666 2779"/>
                <a:gd name="T19" fmla="*/ 5666 h 4946"/>
                <a:gd name="T20" fmla="+- 0 3326 2050"/>
                <a:gd name="T21" fmla="*/ T20 w 13214"/>
                <a:gd name="T22" fmla="+- 0 5724 2779"/>
                <a:gd name="T23" fmla="*/ 5724 h 4946"/>
                <a:gd name="T24" fmla="+- 0 3552 2050"/>
                <a:gd name="T25" fmla="*/ T24 w 13214"/>
                <a:gd name="T26" fmla="+- 0 5587 2779"/>
                <a:gd name="T27" fmla="*/ 5587 h 4946"/>
                <a:gd name="T28" fmla="+- 0 3778 2050"/>
                <a:gd name="T29" fmla="*/ T28 w 13214"/>
                <a:gd name="T30" fmla="+- 0 6442 2779"/>
                <a:gd name="T31" fmla="*/ 6442 h 4946"/>
                <a:gd name="T32" fmla="+- 0 4003 2050"/>
                <a:gd name="T33" fmla="*/ T32 w 13214"/>
                <a:gd name="T34" fmla="+- 0 6492 2779"/>
                <a:gd name="T35" fmla="*/ 6492 h 4946"/>
                <a:gd name="T36" fmla="+- 0 4226 2050"/>
                <a:gd name="T37" fmla="*/ T36 w 13214"/>
                <a:gd name="T38" fmla="+- 0 6420 2779"/>
                <a:gd name="T39" fmla="*/ 6420 h 4946"/>
                <a:gd name="T40" fmla="+- 0 4452 2050"/>
                <a:gd name="T41" fmla="*/ T40 w 13214"/>
                <a:gd name="T42" fmla="+- 0 6763 2779"/>
                <a:gd name="T43" fmla="*/ 6763 h 4946"/>
                <a:gd name="T44" fmla="+- 0 4678 2050"/>
                <a:gd name="T45" fmla="*/ T44 w 13214"/>
                <a:gd name="T46" fmla="+- 0 6619 2779"/>
                <a:gd name="T47" fmla="*/ 6619 h 4946"/>
                <a:gd name="T48" fmla="+- 0 4903 2050"/>
                <a:gd name="T49" fmla="*/ T48 w 13214"/>
                <a:gd name="T50" fmla="+- 0 6703 2779"/>
                <a:gd name="T51" fmla="*/ 6703 h 4946"/>
                <a:gd name="T52" fmla="+- 0 5129 2050"/>
                <a:gd name="T53" fmla="*/ T52 w 13214"/>
                <a:gd name="T54" fmla="+- 0 5628 2779"/>
                <a:gd name="T55" fmla="*/ 5628 h 4946"/>
                <a:gd name="T56" fmla="+- 0 5354 2050"/>
                <a:gd name="T57" fmla="*/ T56 w 13214"/>
                <a:gd name="T58" fmla="+- 0 5506 2779"/>
                <a:gd name="T59" fmla="*/ 5506 h 4946"/>
                <a:gd name="T60" fmla="+- 0 5580 2050"/>
                <a:gd name="T61" fmla="*/ T60 w 13214"/>
                <a:gd name="T62" fmla="+- 0 5993 2779"/>
                <a:gd name="T63" fmla="*/ 5993 h 4946"/>
                <a:gd name="T64" fmla="+- 0 5803 2050"/>
                <a:gd name="T65" fmla="*/ T64 w 13214"/>
                <a:gd name="T66" fmla="+- 0 4529 2779"/>
                <a:gd name="T67" fmla="*/ 4529 h 4946"/>
                <a:gd name="T68" fmla="+- 0 6029 2050"/>
                <a:gd name="T69" fmla="*/ T68 w 13214"/>
                <a:gd name="T70" fmla="+- 0 4022 2779"/>
                <a:gd name="T71" fmla="*/ 4022 h 4946"/>
                <a:gd name="T72" fmla="+- 0 6254 2050"/>
                <a:gd name="T73" fmla="*/ T72 w 13214"/>
                <a:gd name="T74" fmla="+- 0 5112 2779"/>
                <a:gd name="T75" fmla="*/ 5112 h 4946"/>
                <a:gd name="T76" fmla="+- 0 6480 2050"/>
                <a:gd name="T77" fmla="*/ T76 w 13214"/>
                <a:gd name="T78" fmla="+- 0 5009 2779"/>
                <a:gd name="T79" fmla="*/ 5009 h 4946"/>
                <a:gd name="T80" fmla="+- 0 6706 2050"/>
                <a:gd name="T81" fmla="*/ T80 w 13214"/>
                <a:gd name="T82" fmla="+- 0 3931 2779"/>
                <a:gd name="T83" fmla="*/ 3931 h 4946"/>
                <a:gd name="T84" fmla="+- 0 6931 2050"/>
                <a:gd name="T85" fmla="*/ T84 w 13214"/>
                <a:gd name="T86" fmla="+- 0 4349 2779"/>
                <a:gd name="T87" fmla="*/ 4349 h 4946"/>
                <a:gd name="T88" fmla="+- 0 7154 2050"/>
                <a:gd name="T89" fmla="*/ T88 w 13214"/>
                <a:gd name="T90" fmla="+- 0 4044 2779"/>
                <a:gd name="T91" fmla="*/ 4044 h 4946"/>
                <a:gd name="T92" fmla="+- 0 7380 2050"/>
                <a:gd name="T93" fmla="*/ T92 w 13214"/>
                <a:gd name="T94" fmla="+- 0 4687 2779"/>
                <a:gd name="T95" fmla="*/ 4687 h 4946"/>
                <a:gd name="T96" fmla="+- 0 7606 2050"/>
                <a:gd name="T97" fmla="*/ T96 w 13214"/>
                <a:gd name="T98" fmla="+- 0 5453 2779"/>
                <a:gd name="T99" fmla="*/ 5453 h 4946"/>
                <a:gd name="T100" fmla="+- 0 7831 2050"/>
                <a:gd name="T101" fmla="*/ T100 w 13214"/>
                <a:gd name="T102" fmla="+- 0 5263 2779"/>
                <a:gd name="T103" fmla="*/ 5263 h 4946"/>
                <a:gd name="T104" fmla="+- 0 8057 2050"/>
                <a:gd name="T105" fmla="*/ T104 w 13214"/>
                <a:gd name="T106" fmla="+- 0 5839 2779"/>
                <a:gd name="T107" fmla="*/ 5839 h 4946"/>
                <a:gd name="T108" fmla="+- 0 8282 2050"/>
                <a:gd name="T109" fmla="*/ T108 w 13214"/>
                <a:gd name="T110" fmla="+- 0 5755 2779"/>
                <a:gd name="T111" fmla="*/ 5755 h 4946"/>
                <a:gd name="T112" fmla="+- 0 8508 2050"/>
                <a:gd name="T113" fmla="*/ T112 w 13214"/>
                <a:gd name="T114" fmla="+- 0 6598 2779"/>
                <a:gd name="T115" fmla="*/ 6598 h 4946"/>
                <a:gd name="T116" fmla="+- 0 8731 2050"/>
                <a:gd name="T117" fmla="*/ T116 w 13214"/>
                <a:gd name="T118" fmla="+- 0 6269 2779"/>
                <a:gd name="T119" fmla="*/ 6269 h 4946"/>
                <a:gd name="T120" fmla="+- 0 8957 2050"/>
                <a:gd name="T121" fmla="*/ T120 w 13214"/>
                <a:gd name="T122" fmla="+- 0 6182 2779"/>
                <a:gd name="T123" fmla="*/ 6182 h 4946"/>
                <a:gd name="T124" fmla="+- 0 9182 2050"/>
                <a:gd name="T125" fmla="*/ T124 w 13214"/>
                <a:gd name="T126" fmla="+- 0 6691 2779"/>
                <a:gd name="T127" fmla="*/ 6691 h 4946"/>
                <a:gd name="T128" fmla="+- 0 9408 2050"/>
                <a:gd name="T129" fmla="*/ T128 w 13214"/>
                <a:gd name="T130" fmla="+- 0 6370 2779"/>
                <a:gd name="T131" fmla="*/ 6370 h 4946"/>
                <a:gd name="T132" fmla="+- 0 9634 2050"/>
                <a:gd name="T133" fmla="*/ T132 w 13214"/>
                <a:gd name="T134" fmla="+- 0 6276 2779"/>
                <a:gd name="T135" fmla="*/ 6276 h 4946"/>
                <a:gd name="T136" fmla="+- 0 9859 2050"/>
                <a:gd name="T137" fmla="*/ T136 w 13214"/>
                <a:gd name="T138" fmla="+- 0 6005 2779"/>
                <a:gd name="T139" fmla="*/ 6005 h 4946"/>
                <a:gd name="T140" fmla="+- 0 10082 2050"/>
                <a:gd name="T141" fmla="*/ T140 w 13214"/>
                <a:gd name="T142" fmla="+- 0 5184 2779"/>
                <a:gd name="T143" fmla="*/ 5184 h 4946"/>
                <a:gd name="T144" fmla="+- 0 10308 2050"/>
                <a:gd name="T145" fmla="*/ T144 w 13214"/>
                <a:gd name="T146" fmla="+- 0 5645 2779"/>
                <a:gd name="T147" fmla="*/ 5645 h 4946"/>
                <a:gd name="T148" fmla="+- 0 10534 2050"/>
                <a:gd name="T149" fmla="*/ T148 w 13214"/>
                <a:gd name="T150" fmla="+- 0 5537 2779"/>
                <a:gd name="T151" fmla="*/ 5537 h 4946"/>
                <a:gd name="T152" fmla="+- 0 10759 2050"/>
                <a:gd name="T153" fmla="*/ T152 w 13214"/>
                <a:gd name="T154" fmla="+- 0 5004 2779"/>
                <a:gd name="T155" fmla="*/ 5004 h 4946"/>
                <a:gd name="T156" fmla="+- 0 10985 2050"/>
                <a:gd name="T157" fmla="*/ T156 w 13214"/>
                <a:gd name="T158" fmla="+- 0 6418 2779"/>
                <a:gd name="T159" fmla="*/ 6418 h 4946"/>
                <a:gd name="T160" fmla="+- 0 11210 2050"/>
                <a:gd name="T161" fmla="*/ T160 w 13214"/>
                <a:gd name="T162" fmla="+- 0 6574 2779"/>
                <a:gd name="T163" fmla="*/ 6574 h 4946"/>
                <a:gd name="T164" fmla="+- 0 11436 2050"/>
                <a:gd name="T165" fmla="*/ T164 w 13214"/>
                <a:gd name="T166" fmla="+- 0 5753 2779"/>
                <a:gd name="T167" fmla="*/ 5753 h 4946"/>
                <a:gd name="T168" fmla="+- 0 11659 2050"/>
                <a:gd name="T169" fmla="*/ T168 w 13214"/>
                <a:gd name="T170" fmla="+- 0 7219 2779"/>
                <a:gd name="T171" fmla="*/ 7219 h 4946"/>
                <a:gd name="T172" fmla="+- 0 11885 2050"/>
                <a:gd name="T173" fmla="*/ T172 w 13214"/>
                <a:gd name="T174" fmla="+- 0 7724 2779"/>
                <a:gd name="T175" fmla="*/ 7724 h 4946"/>
                <a:gd name="T176" fmla="+- 0 12110 2050"/>
                <a:gd name="T177" fmla="*/ T176 w 13214"/>
                <a:gd name="T178" fmla="+- 0 7433 2779"/>
                <a:gd name="T179" fmla="*/ 7433 h 4946"/>
                <a:gd name="T180" fmla="+- 0 12336 2050"/>
                <a:gd name="T181" fmla="*/ T180 w 13214"/>
                <a:gd name="T182" fmla="+- 0 5861 2779"/>
                <a:gd name="T183" fmla="*/ 5861 h 4946"/>
                <a:gd name="T184" fmla="+- 0 12562 2050"/>
                <a:gd name="T185" fmla="*/ T184 w 13214"/>
                <a:gd name="T186" fmla="+- 0 6876 2779"/>
                <a:gd name="T187" fmla="*/ 6876 h 4946"/>
                <a:gd name="T188" fmla="+- 0 12787 2050"/>
                <a:gd name="T189" fmla="*/ T188 w 13214"/>
                <a:gd name="T190" fmla="+- 0 7250 2779"/>
                <a:gd name="T191" fmla="*/ 7250 h 4946"/>
                <a:gd name="T192" fmla="+- 0 13010 2050"/>
                <a:gd name="T193" fmla="*/ T192 w 13214"/>
                <a:gd name="T194" fmla="+- 0 6235 2779"/>
                <a:gd name="T195" fmla="*/ 6235 h 4946"/>
                <a:gd name="T196" fmla="+- 0 13236 2050"/>
                <a:gd name="T197" fmla="*/ T196 w 13214"/>
                <a:gd name="T198" fmla="+- 0 6449 2779"/>
                <a:gd name="T199" fmla="*/ 6449 h 4946"/>
                <a:gd name="T200" fmla="+- 0 13462 2050"/>
                <a:gd name="T201" fmla="*/ T200 w 13214"/>
                <a:gd name="T202" fmla="+- 0 6701 2779"/>
                <a:gd name="T203" fmla="*/ 6701 h 4946"/>
                <a:gd name="T204" fmla="+- 0 13687 2050"/>
                <a:gd name="T205" fmla="*/ T204 w 13214"/>
                <a:gd name="T206" fmla="+- 0 6787 2779"/>
                <a:gd name="T207" fmla="*/ 6787 h 4946"/>
                <a:gd name="T208" fmla="+- 0 13913 2050"/>
                <a:gd name="T209" fmla="*/ T208 w 13214"/>
                <a:gd name="T210" fmla="+- 0 3991 2779"/>
                <a:gd name="T211" fmla="*/ 3991 h 4946"/>
                <a:gd name="T212" fmla="+- 0 14138 2050"/>
                <a:gd name="T213" fmla="*/ T212 w 13214"/>
                <a:gd name="T214" fmla="+- 0 6329 2779"/>
                <a:gd name="T215" fmla="*/ 6329 h 4946"/>
                <a:gd name="T216" fmla="+- 0 14364 2050"/>
                <a:gd name="T217" fmla="*/ T216 w 13214"/>
                <a:gd name="T218" fmla="+- 0 3646 2779"/>
                <a:gd name="T219" fmla="*/ 3646 h 4946"/>
                <a:gd name="T220" fmla="+- 0 14587 2050"/>
                <a:gd name="T221" fmla="*/ T220 w 13214"/>
                <a:gd name="T222" fmla="+- 0 2779 2779"/>
                <a:gd name="T223" fmla="*/ 2779 h 4946"/>
                <a:gd name="T224" fmla="+- 0 14813 2050"/>
                <a:gd name="T225" fmla="*/ T224 w 13214"/>
                <a:gd name="T226" fmla="+- 0 3984 2779"/>
                <a:gd name="T227" fmla="*/ 3984 h 4946"/>
                <a:gd name="T228" fmla="+- 0 15038 2050"/>
                <a:gd name="T229" fmla="*/ T228 w 13214"/>
                <a:gd name="T230" fmla="+- 0 5890 2779"/>
                <a:gd name="T231" fmla="*/ 5890 h 4946"/>
                <a:gd name="T232" fmla="+- 0 15264 2050"/>
                <a:gd name="T233" fmla="*/ T232 w 13214"/>
                <a:gd name="T234" fmla="+- 0 5717 2779"/>
                <a:gd name="T235" fmla="*/ 5717 h 49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</a:cxnLst>
              <a:rect l="0" t="0" r="r" b="b"/>
              <a:pathLst>
                <a:path w="13214" h="4946">
                  <a:moveTo>
                    <a:pt x="0" y="2239"/>
                  </a:moveTo>
                  <a:lnTo>
                    <a:pt x="76" y="2431"/>
                  </a:lnTo>
                  <a:lnTo>
                    <a:pt x="151" y="2379"/>
                  </a:lnTo>
                  <a:lnTo>
                    <a:pt x="225" y="2453"/>
                  </a:lnTo>
                  <a:lnTo>
                    <a:pt x="300" y="2477"/>
                  </a:lnTo>
                  <a:lnTo>
                    <a:pt x="376" y="2242"/>
                  </a:lnTo>
                  <a:lnTo>
                    <a:pt x="451" y="2359"/>
                  </a:lnTo>
                  <a:lnTo>
                    <a:pt x="525" y="2263"/>
                  </a:lnTo>
                  <a:lnTo>
                    <a:pt x="602" y="2266"/>
                  </a:lnTo>
                  <a:lnTo>
                    <a:pt x="676" y="2350"/>
                  </a:lnTo>
                  <a:lnTo>
                    <a:pt x="751" y="2412"/>
                  </a:lnTo>
                  <a:lnTo>
                    <a:pt x="825" y="2791"/>
                  </a:lnTo>
                  <a:lnTo>
                    <a:pt x="902" y="3005"/>
                  </a:lnTo>
                  <a:lnTo>
                    <a:pt x="976" y="3274"/>
                  </a:lnTo>
                  <a:lnTo>
                    <a:pt x="1051" y="2887"/>
                  </a:lnTo>
                  <a:lnTo>
                    <a:pt x="1128" y="2688"/>
                  </a:lnTo>
                  <a:lnTo>
                    <a:pt x="1202" y="3010"/>
                  </a:lnTo>
                  <a:lnTo>
                    <a:pt x="1276" y="2945"/>
                  </a:lnTo>
                  <a:lnTo>
                    <a:pt x="1351" y="2899"/>
                  </a:lnTo>
                  <a:lnTo>
                    <a:pt x="1428" y="2799"/>
                  </a:lnTo>
                  <a:lnTo>
                    <a:pt x="1502" y="2808"/>
                  </a:lnTo>
                  <a:lnTo>
                    <a:pt x="1576" y="3123"/>
                  </a:lnTo>
                  <a:lnTo>
                    <a:pt x="1651" y="3103"/>
                  </a:lnTo>
                  <a:lnTo>
                    <a:pt x="1728" y="3663"/>
                  </a:lnTo>
                  <a:lnTo>
                    <a:pt x="1802" y="3523"/>
                  </a:lnTo>
                  <a:lnTo>
                    <a:pt x="1876" y="3807"/>
                  </a:lnTo>
                  <a:lnTo>
                    <a:pt x="1953" y="3713"/>
                  </a:lnTo>
                  <a:lnTo>
                    <a:pt x="2028" y="3624"/>
                  </a:lnTo>
                  <a:lnTo>
                    <a:pt x="2102" y="3951"/>
                  </a:lnTo>
                  <a:lnTo>
                    <a:pt x="2176" y="3641"/>
                  </a:lnTo>
                  <a:lnTo>
                    <a:pt x="2253" y="3723"/>
                  </a:lnTo>
                  <a:lnTo>
                    <a:pt x="2328" y="3672"/>
                  </a:lnTo>
                  <a:lnTo>
                    <a:pt x="2402" y="3984"/>
                  </a:lnTo>
                  <a:lnTo>
                    <a:pt x="2479" y="3672"/>
                  </a:lnTo>
                  <a:lnTo>
                    <a:pt x="2553" y="3799"/>
                  </a:lnTo>
                  <a:lnTo>
                    <a:pt x="2628" y="3840"/>
                  </a:lnTo>
                  <a:lnTo>
                    <a:pt x="2702" y="3895"/>
                  </a:lnTo>
                  <a:lnTo>
                    <a:pt x="2779" y="3197"/>
                  </a:lnTo>
                  <a:lnTo>
                    <a:pt x="2853" y="3924"/>
                  </a:lnTo>
                  <a:lnTo>
                    <a:pt x="2928" y="3526"/>
                  </a:lnTo>
                  <a:lnTo>
                    <a:pt x="3004" y="3127"/>
                  </a:lnTo>
                  <a:lnTo>
                    <a:pt x="3079" y="2849"/>
                  </a:lnTo>
                  <a:lnTo>
                    <a:pt x="3153" y="2748"/>
                  </a:lnTo>
                  <a:lnTo>
                    <a:pt x="3228" y="3718"/>
                  </a:lnTo>
                  <a:lnTo>
                    <a:pt x="3304" y="2727"/>
                  </a:lnTo>
                  <a:lnTo>
                    <a:pt x="3379" y="3449"/>
                  </a:lnTo>
                  <a:lnTo>
                    <a:pt x="3453" y="2424"/>
                  </a:lnTo>
                  <a:lnTo>
                    <a:pt x="3530" y="3214"/>
                  </a:lnTo>
                  <a:lnTo>
                    <a:pt x="3604" y="1815"/>
                  </a:lnTo>
                  <a:lnTo>
                    <a:pt x="3679" y="2911"/>
                  </a:lnTo>
                  <a:lnTo>
                    <a:pt x="3753" y="1750"/>
                  </a:lnTo>
                  <a:lnTo>
                    <a:pt x="3830" y="2808"/>
                  </a:lnTo>
                  <a:lnTo>
                    <a:pt x="3904" y="845"/>
                  </a:lnTo>
                  <a:lnTo>
                    <a:pt x="3979" y="1243"/>
                  </a:lnTo>
                  <a:lnTo>
                    <a:pt x="4056" y="1435"/>
                  </a:lnTo>
                  <a:lnTo>
                    <a:pt x="4130" y="2014"/>
                  </a:lnTo>
                  <a:lnTo>
                    <a:pt x="4204" y="2333"/>
                  </a:lnTo>
                  <a:lnTo>
                    <a:pt x="4279" y="3183"/>
                  </a:lnTo>
                  <a:lnTo>
                    <a:pt x="4356" y="1755"/>
                  </a:lnTo>
                  <a:lnTo>
                    <a:pt x="4430" y="2230"/>
                  </a:lnTo>
                  <a:lnTo>
                    <a:pt x="4504" y="1435"/>
                  </a:lnTo>
                  <a:lnTo>
                    <a:pt x="4579" y="1932"/>
                  </a:lnTo>
                  <a:lnTo>
                    <a:pt x="4656" y="1152"/>
                  </a:lnTo>
                  <a:lnTo>
                    <a:pt x="4730" y="1488"/>
                  </a:lnTo>
                  <a:lnTo>
                    <a:pt x="4804" y="1075"/>
                  </a:lnTo>
                  <a:lnTo>
                    <a:pt x="4881" y="1570"/>
                  </a:lnTo>
                  <a:lnTo>
                    <a:pt x="4956" y="1500"/>
                  </a:lnTo>
                  <a:lnTo>
                    <a:pt x="5030" y="1851"/>
                  </a:lnTo>
                  <a:lnTo>
                    <a:pt x="5104" y="1265"/>
                  </a:lnTo>
                  <a:lnTo>
                    <a:pt x="5181" y="2069"/>
                  </a:lnTo>
                  <a:lnTo>
                    <a:pt x="5256" y="1721"/>
                  </a:lnTo>
                  <a:lnTo>
                    <a:pt x="5330" y="1908"/>
                  </a:lnTo>
                  <a:lnTo>
                    <a:pt x="5407" y="2974"/>
                  </a:lnTo>
                  <a:lnTo>
                    <a:pt x="5481" y="2604"/>
                  </a:lnTo>
                  <a:lnTo>
                    <a:pt x="5556" y="2674"/>
                  </a:lnTo>
                  <a:lnTo>
                    <a:pt x="5630" y="3161"/>
                  </a:lnTo>
                  <a:lnTo>
                    <a:pt x="5707" y="2835"/>
                  </a:lnTo>
                  <a:lnTo>
                    <a:pt x="5781" y="2484"/>
                  </a:lnTo>
                  <a:lnTo>
                    <a:pt x="5856" y="3163"/>
                  </a:lnTo>
                  <a:lnTo>
                    <a:pt x="5932" y="2746"/>
                  </a:lnTo>
                  <a:lnTo>
                    <a:pt x="6007" y="3060"/>
                  </a:lnTo>
                  <a:lnTo>
                    <a:pt x="6081" y="3058"/>
                  </a:lnTo>
                  <a:lnTo>
                    <a:pt x="6156" y="3065"/>
                  </a:lnTo>
                  <a:lnTo>
                    <a:pt x="6232" y="2976"/>
                  </a:lnTo>
                  <a:lnTo>
                    <a:pt x="6307" y="3742"/>
                  </a:lnTo>
                  <a:lnTo>
                    <a:pt x="6381" y="3082"/>
                  </a:lnTo>
                  <a:lnTo>
                    <a:pt x="6458" y="3819"/>
                  </a:lnTo>
                  <a:lnTo>
                    <a:pt x="6532" y="3557"/>
                  </a:lnTo>
                  <a:lnTo>
                    <a:pt x="6607" y="2650"/>
                  </a:lnTo>
                  <a:lnTo>
                    <a:pt x="6681" y="3490"/>
                  </a:lnTo>
                  <a:lnTo>
                    <a:pt x="6758" y="2722"/>
                  </a:lnTo>
                  <a:lnTo>
                    <a:pt x="6832" y="3835"/>
                  </a:lnTo>
                  <a:lnTo>
                    <a:pt x="6907" y="3403"/>
                  </a:lnTo>
                  <a:lnTo>
                    <a:pt x="6984" y="3773"/>
                  </a:lnTo>
                  <a:lnTo>
                    <a:pt x="7058" y="3773"/>
                  </a:lnTo>
                  <a:lnTo>
                    <a:pt x="7132" y="3912"/>
                  </a:lnTo>
                  <a:lnTo>
                    <a:pt x="7207" y="3874"/>
                  </a:lnTo>
                  <a:lnTo>
                    <a:pt x="7284" y="2938"/>
                  </a:lnTo>
                  <a:lnTo>
                    <a:pt x="7358" y="3591"/>
                  </a:lnTo>
                  <a:lnTo>
                    <a:pt x="7432" y="3547"/>
                  </a:lnTo>
                  <a:lnTo>
                    <a:pt x="7507" y="3665"/>
                  </a:lnTo>
                  <a:lnTo>
                    <a:pt x="7584" y="3497"/>
                  </a:lnTo>
                  <a:lnTo>
                    <a:pt x="7658" y="3691"/>
                  </a:lnTo>
                  <a:lnTo>
                    <a:pt x="7732" y="3749"/>
                  </a:lnTo>
                  <a:lnTo>
                    <a:pt x="7809" y="3226"/>
                  </a:lnTo>
                  <a:lnTo>
                    <a:pt x="7884" y="3667"/>
                  </a:lnTo>
                  <a:lnTo>
                    <a:pt x="7958" y="3658"/>
                  </a:lnTo>
                  <a:lnTo>
                    <a:pt x="8032" y="2405"/>
                  </a:lnTo>
                  <a:lnTo>
                    <a:pt x="8109" y="3190"/>
                  </a:lnTo>
                  <a:lnTo>
                    <a:pt x="8184" y="3444"/>
                  </a:lnTo>
                  <a:lnTo>
                    <a:pt x="8258" y="2866"/>
                  </a:lnTo>
                  <a:lnTo>
                    <a:pt x="8335" y="2928"/>
                  </a:lnTo>
                  <a:lnTo>
                    <a:pt x="8409" y="1995"/>
                  </a:lnTo>
                  <a:lnTo>
                    <a:pt x="8484" y="2758"/>
                  </a:lnTo>
                  <a:lnTo>
                    <a:pt x="8558" y="2340"/>
                  </a:lnTo>
                  <a:lnTo>
                    <a:pt x="8635" y="2825"/>
                  </a:lnTo>
                  <a:lnTo>
                    <a:pt x="8709" y="2225"/>
                  </a:lnTo>
                  <a:lnTo>
                    <a:pt x="8784" y="3240"/>
                  </a:lnTo>
                  <a:lnTo>
                    <a:pt x="8860" y="3466"/>
                  </a:lnTo>
                  <a:lnTo>
                    <a:pt x="8935" y="3639"/>
                  </a:lnTo>
                  <a:lnTo>
                    <a:pt x="9009" y="1860"/>
                  </a:lnTo>
                  <a:lnTo>
                    <a:pt x="9084" y="3382"/>
                  </a:lnTo>
                  <a:lnTo>
                    <a:pt x="9160" y="3795"/>
                  </a:lnTo>
                  <a:lnTo>
                    <a:pt x="9235" y="706"/>
                  </a:lnTo>
                  <a:lnTo>
                    <a:pt x="9309" y="3375"/>
                  </a:lnTo>
                  <a:lnTo>
                    <a:pt x="9386" y="2974"/>
                  </a:lnTo>
                  <a:lnTo>
                    <a:pt x="9460" y="2695"/>
                  </a:lnTo>
                  <a:lnTo>
                    <a:pt x="9535" y="4140"/>
                  </a:lnTo>
                  <a:lnTo>
                    <a:pt x="9609" y="4440"/>
                  </a:lnTo>
                  <a:lnTo>
                    <a:pt x="9686" y="504"/>
                  </a:lnTo>
                  <a:lnTo>
                    <a:pt x="9760" y="4380"/>
                  </a:lnTo>
                  <a:lnTo>
                    <a:pt x="9835" y="4945"/>
                  </a:lnTo>
                  <a:lnTo>
                    <a:pt x="9912" y="4181"/>
                  </a:lnTo>
                  <a:lnTo>
                    <a:pt x="9986" y="4450"/>
                  </a:lnTo>
                  <a:lnTo>
                    <a:pt x="10060" y="4654"/>
                  </a:lnTo>
                  <a:lnTo>
                    <a:pt x="10135" y="4603"/>
                  </a:lnTo>
                  <a:lnTo>
                    <a:pt x="10212" y="4476"/>
                  </a:lnTo>
                  <a:lnTo>
                    <a:pt x="10286" y="3082"/>
                  </a:lnTo>
                  <a:lnTo>
                    <a:pt x="10360" y="4656"/>
                  </a:lnTo>
                  <a:lnTo>
                    <a:pt x="10435" y="3384"/>
                  </a:lnTo>
                  <a:lnTo>
                    <a:pt x="10512" y="4097"/>
                  </a:lnTo>
                  <a:lnTo>
                    <a:pt x="10586" y="4339"/>
                  </a:lnTo>
                  <a:lnTo>
                    <a:pt x="10660" y="4152"/>
                  </a:lnTo>
                  <a:lnTo>
                    <a:pt x="10737" y="4471"/>
                  </a:lnTo>
                  <a:lnTo>
                    <a:pt x="10812" y="4248"/>
                  </a:lnTo>
                  <a:lnTo>
                    <a:pt x="10886" y="3507"/>
                  </a:lnTo>
                  <a:lnTo>
                    <a:pt x="10960" y="3456"/>
                  </a:lnTo>
                  <a:lnTo>
                    <a:pt x="11037" y="4275"/>
                  </a:lnTo>
                  <a:lnTo>
                    <a:pt x="11112" y="1390"/>
                  </a:lnTo>
                  <a:lnTo>
                    <a:pt x="11186" y="3670"/>
                  </a:lnTo>
                  <a:lnTo>
                    <a:pt x="11263" y="4018"/>
                  </a:lnTo>
                  <a:lnTo>
                    <a:pt x="11337" y="3123"/>
                  </a:lnTo>
                  <a:lnTo>
                    <a:pt x="11412" y="3922"/>
                  </a:lnTo>
                  <a:lnTo>
                    <a:pt x="11486" y="3103"/>
                  </a:lnTo>
                  <a:lnTo>
                    <a:pt x="11563" y="3850"/>
                  </a:lnTo>
                  <a:lnTo>
                    <a:pt x="11637" y="4008"/>
                  </a:lnTo>
                  <a:lnTo>
                    <a:pt x="11712" y="4020"/>
                  </a:lnTo>
                  <a:lnTo>
                    <a:pt x="11788" y="3967"/>
                  </a:lnTo>
                  <a:lnTo>
                    <a:pt x="11863" y="1212"/>
                  </a:lnTo>
                  <a:lnTo>
                    <a:pt x="11937" y="749"/>
                  </a:lnTo>
                  <a:lnTo>
                    <a:pt x="12012" y="1630"/>
                  </a:lnTo>
                  <a:lnTo>
                    <a:pt x="12088" y="3550"/>
                  </a:lnTo>
                  <a:lnTo>
                    <a:pt x="12163" y="3826"/>
                  </a:lnTo>
                  <a:lnTo>
                    <a:pt x="12237" y="3737"/>
                  </a:lnTo>
                  <a:lnTo>
                    <a:pt x="12314" y="867"/>
                  </a:lnTo>
                  <a:lnTo>
                    <a:pt x="12388" y="3418"/>
                  </a:lnTo>
                  <a:lnTo>
                    <a:pt x="12463" y="3209"/>
                  </a:lnTo>
                  <a:lnTo>
                    <a:pt x="12537" y="0"/>
                  </a:lnTo>
                  <a:lnTo>
                    <a:pt x="12614" y="2597"/>
                  </a:lnTo>
                  <a:lnTo>
                    <a:pt x="12688" y="2772"/>
                  </a:lnTo>
                  <a:lnTo>
                    <a:pt x="12763" y="1205"/>
                  </a:lnTo>
                  <a:lnTo>
                    <a:pt x="12840" y="1143"/>
                  </a:lnTo>
                  <a:lnTo>
                    <a:pt x="12914" y="3216"/>
                  </a:lnTo>
                  <a:lnTo>
                    <a:pt x="12988" y="3111"/>
                  </a:lnTo>
                  <a:lnTo>
                    <a:pt x="13063" y="3363"/>
                  </a:lnTo>
                  <a:lnTo>
                    <a:pt x="13140" y="1985"/>
                  </a:lnTo>
                  <a:lnTo>
                    <a:pt x="13214" y="2938"/>
                  </a:lnTo>
                </a:path>
              </a:pathLst>
            </a:custGeom>
            <a:noFill/>
            <a:ln w="38100">
              <a:solidFill>
                <a:srgbClr val="CF3A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F3EB9B07-EEC2-5CC7-AB8E-F8888D957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0" y="2219"/>
              <a:ext cx="13214" cy="4655"/>
            </a:xfrm>
            <a:custGeom>
              <a:avLst/>
              <a:gdLst>
                <a:gd name="T0" fmla="+- 0 2201 2050"/>
                <a:gd name="T1" fmla="*/ T0 w 13214"/>
                <a:gd name="T2" fmla="+- 0 4010 2219"/>
                <a:gd name="T3" fmla="*/ 4010 h 4655"/>
                <a:gd name="T4" fmla="+- 0 2426 2050"/>
                <a:gd name="T5" fmla="*/ T4 w 13214"/>
                <a:gd name="T6" fmla="+- 0 3869 2219"/>
                <a:gd name="T7" fmla="*/ 3869 h 4655"/>
                <a:gd name="T8" fmla="+- 0 2652 2050"/>
                <a:gd name="T9" fmla="*/ T8 w 13214"/>
                <a:gd name="T10" fmla="+- 0 4670 2219"/>
                <a:gd name="T11" fmla="*/ 4670 h 4655"/>
                <a:gd name="T12" fmla="+- 0 2875 2050"/>
                <a:gd name="T13" fmla="*/ T12 w 13214"/>
                <a:gd name="T14" fmla="+- 0 4894 2219"/>
                <a:gd name="T15" fmla="*/ 4894 h 4655"/>
                <a:gd name="T16" fmla="+- 0 3101 2050"/>
                <a:gd name="T17" fmla="*/ T16 w 13214"/>
                <a:gd name="T18" fmla="+- 0 4841 2219"/>
                <a:gd name="T19" fmla="*/ 4841 h 4655"/>
                <a:gd name="T20" fmla="+- 0 3326 2050"/>
                <a:gd name="T21" fmla="*/ T20 w 13214"/>
                <a:gd name="T22" fmla="+- 0 4759 2219"/>
                <a:gd name="T23" fmla="*/ 4759 h 4655"/>
                <a:gd name="T24" fmla="+- 0 3552 2050"/>
                <a:gd name="T25" fmla="*/ T24 w 13214"/>
                <a:gd name="T26" fmla="+- 0 4963 2219"/>
                <a:gd name="T27" fmla="*/ 4963 h 4655"/>
                <a:gd name="T28" fmla="+- 0 3778 2050"/>
                <a:gd name="T29" fmla="*/ T28 w 13214"/>
                <a:gd name="T30" fmla="+- 0 5609 2219"/>
                <a:gd name="T31" fmla="*/ 5609 h 4655"/>
                <a:gd name="T32" fmla="+- 0 4003 2050"/>
                <a:gd name="T33" fmla="*/ T32 w 13214"/>
                <a:gd name="T34" fmla="+- 0 5201 2219"/>
                <a:gd name="T35" fmla="*/ 5201 h 4655"/>
                <a:gd name="T36" fmla="+- 0 4226 2050"/>
                <a:gd name="T37" fmla="*/ T36 w 13214"/>
                <a:gd name="T38" fmla="+- 0 5988 2219"/>
                <a:gd name="T39" fmla="*/ 5988 h 4655"/>
                <a:gd name="T40" fmla="+- 0 4452 2050"/>
                <a:gd name="T41" fmla="*/ T40 w 13214"/>
                <a:gd name="T42" fmla="+- 0 5698 2219"/>
                <a:gd name="T43" fmla="*/ 5698 h 4655"/>
                <a:gd name="T44" fmla="+- 0 4678 2050"/>
                <a:gd name="T45" fmla="*/ T44 w 13214"/>
                <a:gd name="T46" fmla="+- 0 5647 2219"/>
                <a:gd name="T47" fmla="*/ 5647 h 4655"/>
                <a:gd name="T48" fmla="+- 0 4903 2050"/>
                <a:gd name="T49" fmla="*/ T48 w 13214"/>
                <a:gd name="T50" fmla="+- 0 5347 2219"/>
                <a:gd name="T51" fmla="*/ 5347 h 4655"/>
                <a:gd name="T52" fmla="+- 0 5129 2050"/>
                <a:gd name="T53" fmla="*/ T52 w 13214"/>
                <a:gd name="T54" fmla="+- 0 4752 2219"/>
                <a:gd name="T55" fmla="*/ 4752 h 4655"/>
                <a:gd name="T56" fmla="+- 0 5354 2050"/>
                <a:gd name="T57" fmla="*/ T56 w 13214"/>
                <a:gd name="T58" fmla="+- 0 4272 2219"/>
                <a:gd name="T59" fmla="*/ 4272 h 4655"/>
                <a:gd name="T60" fmla="+- 0 5580 2050"/>
                <a:gd name="T61" fmla="*/ T60 w 13214"/>
                <a:gd name="T62" fmla="+- 0 3708 2219"/>
                <a:gd name="T63" fmla="*/ 3708 h 4655"/>
                <a:gd name="T64" fmla="+- 0 5803 2050"/>
                <a:gd name="T65" fmla="*/ T64 w 13214"/>
                <a:gd name="T66" fmla="+- 0 2666 2219"/>
                <a:gd name="T67" fmla="*/ 2666 h 4655"/>
                <a:gd name="T68" fmla="+- 0 6029 2050"/>
                <a:gd name="T69" fmla="*/ T68 w 13214"/>
                <a:gd name="T70" fmla="+- 0 2662 2219"/>
                <a:gd name="T71" fmla="*/ 2662 h 4655"/>
                <a:gd name="T72" fmla="+- 0 6254 2050"/>
                <a:gd name="T73" fmla="*/ T72 w 13214"/>
                <a:gd name="T74" fmla="+- 0 2604 2219"/>
                <a:gd name="T75" fmla="*/ 2604 h 4655"/>
                <a:gd name="T76" fmla="+- 0 6480 2050"/>
                <a:gd name="T77" fmla="*/ T76 w 13214"/>
                <a:gd name="T78" fmla="+- 0 2359 2219"/>
                <a:gd name="T79" fmla="*/ 2359 h 4655"/>
                <a:gd name="T80" fmla="+- 0 6706 2050"/>
                <a:gd name="T81" fmla="*/ T80 w 13214"/>
                <a:gd name="T82" fmla="+- 0 2299 2219"/>
                <a:gd name="T83" fmla="*/ 2299 h 4655"/>
                <a:gd name="T84" fmla="+- 0 6931 2050"/>
                <a:gd name="T85" fmla="*/ T84 w 13214"/>
                <a:gd name="T86" fmla="+- 0 2482 2219"/>
                <a:gd name="T87" fmla="*/ 2482 h 4655"/>
                <a:gd name="T88" fmla="+- 0 7154 2050"/>
                <a:gd name="T89" fmla="*/ T88 w 13214"/>
                <a:gd name="T90" fmla="+- 0 3144 2219"/>
                <a:gd name="T91" fmla="*/ 3144 h 4655"/>
                <a:gd name="T92" fmla="+- 0 7380 2050"/>
                <a:gd name="T93" fmla="*/ T92 w 13214"/>
                <a:gd name="T94" fmla="+- 0 3797 2219"/>
                <a:gd name="T95" fmla="*/ 3797 h 4655"/>
                <a:gd name="T96" fmla="+- 0 7606 2050"/>
                <a:gd name="T97" fmla="*/ T96 w 13214"/>
                <a:gd name="T98" fmla="+- 0 4270 2219"/>
                <a:gd name="T99" fmla="*/ 4270 h 4655"/>
                <a:gd name="T100" fmla="+- 0 7831 2050"/>
                <a:gd name="T101" fmla="*/ T100 w 13214"/>
                <a:gd name="T102" fmla="+- 0 4910 2219"/>
                <a:gd name="T103" fmla="*/ 4910 h 4655"/>
                <a:gd name="T104" fmla="+- 0 8057 2050"/>
                <a:gd name="T105" fmla="*/ T104 w 13214"/>
                <a:gd name="T106" fmla="+- 0 5472 2219"/>
                <a:gd name="T107" fmla="*/ 5472 h 4655"/>
                <a:gd name="T108" fmla="+- 0 8282 2050"/>
                <a:gd name="T109" fmla="*/ T108 w 13214"/>
                <a:gd name="T110" fmla="+- 0 5832 2219"/>
                <a:gd name="T111" fmla="*/ 5832 h 4655"/>
                <a:gd name="T112" fmla="+- 0 8508 2050"/>
                <a:gd name="T113" fmla="*/ T112 w 13214"/>
                <a:gd name="T114" fmla="+- 0 6319 2219"/>
                <a:gd name="T115" fmla="*/ 6319 h 4655"/>
                <a:gd name="T116" fmla="+- 0 8731 2050"/>
                <a:gd name="T117" fmla="*/ T116 w 13214"/>
                <a:gd name="T118" fmla="+- 0 6312 2219"/>
                <a:gd name="T119" fmla="*/ 6312 h 4655"/>
                <a:gd name="T120" fmla="+- 0 8957 2050"/>
                <a:gd name="T121" fmla="*/ T120 w 13214"/>
                <a:gd name="T122" fmla="+- 0 6348 2219"/>
                <a:gd name="T123" fmla="*/ 6348 h 4655"/>
                <a:gd name="T124" fmla="+- 0 9182 2050"/>
                <a:gd name="T125" fmla="*/ T124 w 13214"/>
                <a:gd name="T126" fmla="+- 0 6115 2219"/>
                <a:gd name="T127" fmla="*/ 6115 h 4655"/>
                <a:gd name="T128" fmla="+- 0 9408 2050"/>
                <a:gd name="T129" fmla="*/ T128 w 13214"/>
                <a:gd name="T130" fmla="+- 0 5964 2219"/>
                <a:gd name="T131" fmla="*/ 5964 h 4655"/>
                <a:gd name="T132" fmla="+- 0 9634 2050"/>
                <a:gd name="T133" fmla="*/ T132 w 13214"/>
                <a:gd name="T134" fmla="+- 0 5837 2219"/>
                <a:gd name="T135" fmla="*/ 5837 h 4655"/>
                <a:gd name="T136" fmla="+- 0 9859 2050"/>
                <a:gd name="T137" fmla="*/ T136 w 13214"/>
                <a:gd name="T138" fmla="+- 0 5971 2219"/>
                <a:gd name="T139" fmla="*/ 5971 h 4655"/>
                <a:gd name="T140" fmla="+- 0 10082 2050"/>
                <a:gd name="T141" fmla="*/ T140 w 13214"/>
                <a:gd name="T142" fmla="+- 0 5292 2219"/>
                <a:gd name="T143" fmla="*/ 5292 h 4655"/>
                <a:gd name="T144" fmla="+- 0 10308 2050"/>
                <a:gd name="T145" fmla="*/ T144 w 13214"/>
                <a:gd name="T146" fmla="+- 0 4982 2219"/>
                <a:gd name="T147" fmla="*/ 4982 h 4655"/>
                <a:gd name="T148" fmla="+- 0 10534 2050"/>
                <a:gd name="T149" fmla="*/ T148 w 13214"/>
                <a:gd name="T150" fmla="+- 0 5112 2219"/>
                <a:gd name="T151" fmla="*/ 5112 h 4655"/>
                <a:gd name="T152" fmla="+- 0 10759 2050"/>
                <a:gd name="T153" fmla="*/ T152 w 13214"/>
                <a:gd name="T154" fmla="+- 0 5117 2219"/>
                <a:gd name="T155" fmla="*/ 5117 h 4655"/>
                <a:gd name="T156" fmla="+- 0 10985 2050"/>
                <a:gd name="T157" fmla="*/ T156 w 13214"/>
                <a:gd name="T158" fmla="+- 0 5434 2219"/>
                <a:gd name="T159" fmla="*/ 5434 h 4655"/>
                <a:gd name="T160" fmla="+- 0 11210 2050"/>
                <a:gd name="T161" fmla="*/ T160 w 13214"/>
                <a:gd name="T162" fmla="+- 0 6269 2219"/>
                <a:gd name="T163" fmla="*/ 6269 h 4655"/>
                <a:gd name="T164" fmla="+- 0 11436 2050"/>
                <a:gd name="T165" fmla="*/ T164 w 13214"/>
                <a:gd name="T166" fmla="+- 0 5873 2219"/>
                <a:gd name="T167" fmla="*/ 5873 h 4655"/>
                <a:gd name="T168" fmla="+- 0 11659 2050"/>
                <a:gd name="T169" fmla="*/ T168 w 13214"/>
                <a:gd name="T170" fmla="+- 0 6420 2219"/>
                <a:gd name="T171" fmla="*/ 6420 h 4655"/>
                <a:gd name="T172" fmla="+- 0 11885 2050"/>
                <a:gd name="T173" fmla="*/ T172 w 13214"/>
                <a:gd name="T174" fmla="+- 0 6874 2219"/>
                <a:gd name="T175" fmla="*/ 6874 h 4655"/>
                <a:gd name="T176" fmla="+- 0 12110 2050"/>
                <a:gd name="T177" fmla="*/ T176 w 13214"/>
                <a:gd name="T178" fmla="+- 0 6809 2219"/>
                <a:gd name="T179" fmla="*/ 6809 h 4655"/>
                <a:gd name="T180" fmla="+- 0 12336 2050"/>
                <a:gd name="T181" fmla="*/ T180 w 13214"/>
                <a:gd name="T182" fmla="+- 0 6619 2219"/>
                <a:gd name="T183" fmla="*/ 6619 h 4655"/>
                <a:gd name="T184" fmla="+- 0 12562 2050"/>
                <a:gd name="T185" fmla="*/ T184 w 13214"/>
                <a:gd name="T186" fmla="+- 0 6590 2219"/>
                <a:gd name="T187" fmla="*/ 6590 h 4655"/>
                <a:gd name="T188" fmla="+- 0 12787 2050"/>
                <a:gd name="T189" fmla="*/ T188 w 13214"/>
                <a:gd name="T190" fmla="+- 0 6679 2219"/>
                <a:gd name="T191" fmla="*/ 6679 h 4655"/>
                <a:gd name="T192" fmla="+- 0 13010 2050"/>
                <a:gd name="T193" fmla="*/ T192 w 13214"/>
                <a:gd name="T194" fmla="+- 0 6274 2219"/>
                <a:gd name="T195" fmla="*/ 6274 h 4655"/>
                <a:gd name="T196" fmla="+- 0 13236 2050"/>
                <a:gd name="T197" fmla="*/ T196 w 13214"/>
                <a:gd name="T198" fmla="+- 0 6238 2219"/>
                <a:gd name="T199" fmla="*/ 6238 h 4655"/>
                <a:gd name="T200" fmla="+- 0 13462 2050"/>
                <a:gd name="T201" fmla="*/ T200 w 13214"/>
                <a:gd name="T202" fmla="+- 0 5676 2219"/>
                <a:gd name="T203" fmla="*/ 5676 h 4655"/>
                <a:gd name="T204" fmla="+- 0 13687 2050"/>
                <a:gd name="T205" fmla="*/ T204 w 13214"/>
                <a:gd name="T206" fmla="+- 0 5897 2219"/>
                <a:gd name="T207" fmla="*/ 5897 h 4655"/>
                <a:gd name="T208" fmla="+- 0 13913 2050"/>
                <a:gd name="T209" fmla="*/ T208 w 13214"/>
                <a:gd name="T210" fmla="+- 0 6137 2219"/>
                <a:gd name="T211" fmla="*/ 6137 h 4655"/>
                <a:gd name="T212" fmla="+- 0 14138 2050"/>
                <a:gd name="T213" fmla="*/ T212 w 13214"/>
                <a:gd name="T214" fmla="+- 0 6329 2219"/>
                <a:gd name="T215" fmla="*/ 6329 h 4655"/>
                <a:gd name="T216" fmla="+- 0 14364 2050"/>
                <a:gd name="T217" fmla="*/ T216 w 13214"/>
                <a:gd name="T218" fmla="+- 0 6204 2219"/>
                <a:gd name="T219" fmla="*/ 6204 h 4655"/>
                <a:gd name="T220" fmla="+- 0 14587 2050"/>
                <a:gd name="T221" fmla="*/ T220 w 13214"/>
                <a:gd name="T222" fmla="+- 0 6204 2219"/>
                <a:gd name="T223" fmla="*/ 6204 h 4655"/>
                <a:gd name="T224" fmla="+- 0 14813 2050"/>
                <a:gd name="T225" fmla="*/ T224 w 13214"/>
                <a:gd name="T226" fmla="+- 0 5894 2219"/>
                <a:gd name="T227" fmla="*/ 5894 h 4655"/>
                <a:gd name="T228" fmla="+- 0 15038 2050"/>
                <a:gd name="T229" fmla="*/ T228 w 13214"/>
                <a:gd name="T230" fmla="+- 0 5870 2219"/>
                <a:gd name="T231" fmla="*/ 5870 h 4655"/>
                <a:gd name="T232" fmla="+- 0 15264 2050"/>
                <a:gd name="T233" fmla="*/ T232 w 13214"/>
                <a:gd name="T234" fmla="+- 0 4997 2219"/>
                <a:gd name="T235" fmla="*/ 4997 h 465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</a:cxnLst>
              <a:rect l="0" t="0" r="r" b="b"/>
              <a:pathLst>
                <a:path w="13214" h="4655">
                  <a:moveTo>
                    <a:pt x="0" y="1772"/>
                  </a:moveTo>
                  <a:lnTo>
                    <a:pt x="76" y="1885"/>
                  </a:lnTo>
                  <a:lnTo>
                    <a:pt x="151" y="1791"/>
                  </a:lnTo>
                  <a:lnTo>
                    <a:pt x="225" y="1993"/>
                  </a:lnTo>
                  <a:lnTo>
                    <a:pt x="300" y="1919"/>
                  </a:lnTo>
                  <a:lnTo>
                    <a:pt x="376" y="1650"/>
                  </a:lnTo>
                  <a:lnTo>
                    <a:pt x="451" y="2103"/>
                  </a:lnTo>
                  <a:lnTo>
                    <a:pt x="525" y="1724"/>
                  </a:lnTo>
                  <a:lnTo>
                    <a:pt x="602" y="2451"/>
                  </a:lnTo>
                  <a:lnTo>
                    <a:pt x="676" y="2319"/>
                  </a:lnTo>
                  <a:lnTo>
                    <a:pt x="751" y="2576"/>
                  </a:lnTo>
                  <a:lnTo>
                    <a:pt x="825" y="2675"/>
                  </a:lnTo>
                  <a:lnTo>
                    <a:pt x="902" y="2507"/>
                  </a:lnTo>
                  <a:lnTo>
                    <a:pt x="976" y="2595"/>
                  </a:lnTo>
                  <a:lnTo>
                    <a:pt x="1051" y="2622"/>
                  </a:lnTo>
                  <a:lnTo>
                    <a:pt x="1128" y="2485"/>
                  </a:lnTo>
                  <a:lnTo>
                    <a:pt x="1202" y="2900"/>
                  </a:lnTo>
                  <a:lnTo>
                    <a:pt x="1276" y="2540"/>
                  </a:lnTo>
                  <a:lnTo>
                    <a:pt x="1351" y="2802"/>
                  </a:lnTo>
                  <a:lnTo>
                    <a:pt x="1428" y="1633"/>
                  </a:lnTo>
                  <a:lnTo>
                    <a:pt x="1502" y="2744"/>
                  </a:lnTo>
                  <a:lnTo>
                    <a:pt x="1576" y="2495"/>
                  </a:lnTo>
                  <a:lnTo>
                    <a:pt x="1651" y="2879"/>
                  </a:lnTo>
                  <a:lnTo>
                    <a:pt x="1728" y="3390"/>
                  </a:lnTo>
                  <a:lnTo>
                    <a:pt x="1802" y="2437"/>
                  </a:lnTo>
                  <a:lnTo>
                    <a:pt x="1876" y="2903"/>
                  </a:lnTo>
                  <a:lnTo>
                    <a:pt x="1953" y="2982"/>
                  </a:lnTo>
                  <a:lnTo>
                    <a:pt x="2028" y="2999"/>
                  </a:lnTo>
                  <a:lnTo>
                    <a:pt x="2102" y="3639"/>
                  </a:lnTo>
                  <a:lnTo>
                    <a:pt x="2176" y="3769"/>
                  </a:lnTo>
                  <a:lnTo>
                    <a:pt x="2253" y="3738"/>
                  </a:lnTo>
                  <a:lnTo>
                    <a:pt x="2328" y="4321"/>
                  </a:lnTo>
                  <a:lnTo>
                    <a:pt x="2402" y="3479"/>
                  </a:lnTo>
                  <a:lnTo>
                    <a:pt x="2479" y="3529"/>
                  </a:lnTo>
                  <a:lnTo>
                    <a:pt x="2553" y="3591"/>
                  </a:lnTo>
                  <a:lnTo>
                    <a:pt x="2628" y="3428"/>
                  </a:lnTo>
                  <a:lnTo>
                    <a:pt x="2702" y="4136"/>
                  </a:lnTo>
                  <a:lnTo>
                    <a:pt x="2779" y="3411"/>
                  </a:lnTo>
                  <a:lnTo>
                    <a:pt x="2853" y="3128"/>
                  </a:lnTo>
                  <a:lnTo>
                    <a:pt x="2928" y="3097"/>
                  </a:lnTo>
                  <a:lnTo>
                    <a:pt x="3004" y="4009"/>
                  </a:lnTo>
                  <a:lnTo>
                    <a:pt x="3079" y="2533"/>
                  </a:lnTo>
                  <a:lnTo>
                    <a:pt x="3153" y="2665"/>
                  </a:lnTo>
                  <a:lnTo>
                    <a:pt x="3228" y="1621"/>
                  </a:lnTo>
                  <a:lnTo>
                    <a:pt x="3304" y="2053"/>
                  </a:lnTo>
                  <a:lnTo>
                    <a:pt x="3379" y="2307"/>
                  </a:lnTo>
                  <a:lnTo>
                    <a:pt x="3453" y="2257"/>
                  </a:lnTo>
                  <a:lnTo>
                    <a:pt x="3530" y="1489"/>
                  </a:lnTo>
                  <a:lnTo>
                    <a:pt x="3604" y="390"/>
                  </a:lnTo>
                  <a:lnTo>
                    <a:pt x="3679" y="702"/>
                  </a:lnTo>
                  <a:lnTo>
                    <a:pt x="3753" y="447"/>
                  </a:lnTo>
                  <a:lnTo>
                    <a:pt x="3830" y="380"/>
                  </a:lnTo>
                  <a:lnTo>
                    <a:pt x="3904" y="553"/>
                  </a:lnTo>
                  <a:lnTo>
                    <a:pt x="3979" y="443"/>
                  </a:lnTo>
                  <a:lnTo>
                    <a:pt x="4056" y="872"/>
                  </a:lnTo>
                  <a:lnTo>
                    <a:pt x="4130" y="407"/>
                  </a:lnTo>
                  <a:lnTo>
                    <a:pt x="4204" y="385"/>
                  </a:lnTo>
                  <a:lnTo>
                    <a:pt x="4279" y="656"/>
                  </a:lnTo>
                  <a:lnTo>
                    <a:pt x="4356" y="531"/>
                  </a:lnTo>
                  <a:lnTo>
                    <a:pt x="4430" y="140"/>
                  </a:lnTo>
                  <a:lnTo>
                    <a:pt x="4504" y="47"/>
                  </a:lnTo>
                  <a:lnTo>
                    <a:pt x="4579" y="0"/>
                  </a:lnTo>
                  <a:lnTo>
                    <a:pt x="4656" y="80"/>
                  </a:lnTo>
                  <a:lnTo>
                    <a:pt x="4730" y="584"/>
                  </a:lnTo>
                  <a:lnTo>
                    <a:pt x="4804" y="315"/>
                  </a:lnTo>
                  <a:lnTo>
                    <a:pt x="4881" y="263"/>
                  </a:lnTo>
                  <a:lnTo>
                    <a:pt x="4956" y="234"/>
                  </a:lnTo>
                  <a:lnTo>
                    <a:pt x="5030" y="459"/>
                  </a:lnTo>
                  <a:lnTo>
                    <a:pt x="5104" y="925"/>
                  </a:lnTo>
                  <a:lnTo>
                    <a:pt x="5181" y="932"/>
                  </a:lnTo>
                  <a:lnTo>
                    <a:pt x="5256" y="1388"/>
                  </a:lnTo>
                  <a:lnTo>
                    <a:pt x="5330" y="1578"/>
                  </a:lnTo>
                  <a:lnTo>
                    <a:pt x="5407" y="1302"/>
                  </a:lnTo>
                  <a:lnTo>
                    <a:pt x="5481" y="1592"/>
                  </a:lnTo>
                  <a:lnTo>
                    <a:pt x="5556" y="2051"/>
                  </a:lnTo>
                  <a:lnTo>
                    <a:pt x="5630" y="2075"/>
                  </a:lnTo>
                  <a:lnTo>
                    <a:pt x="5707" y="2228"/>
                  </a:lnTo>
                  <a:lnTo>
                    <a:pt x="5781" y="2691"/>
                  </a:lnTo>
                  <a:lnTo>
                    <a:pt x="5856" y="2761"/>
                  </a:lnTo>
                  <a:lnTo>
                    <a:pt x="5932" y="2984"/>
                  </a:lnTo>
                  <a:lnTo>
                    <a:pt x="6007" y="3253"/>
                  </a:lnTo>
                  <a:lnTo>
                    <a:pt x="6081" y="3222"/>
                  </a:lnTo>
                  <a:lnTo>
                    <a:pt x="6156" y="3397"/>
                  </a:lnTo>
                  <a:lnTo>
                    <a:pt x="6232" y="3613"/>
                  </a:lnTo>
                  <a:lnTo>
                    <a:pt x="6307" y="3971"/>
                  </a:lnTo>
                  <a:lnTo>
                    <a:pt x="6381" y="4091"/>
                  </a:lnTo>
                  <a:lnTo>
                    <a:pt x="6458" y="4100"/>
                  </a:lnTo>
                  <a:lnTo>
                    <a:pt x="6532" y="4165"/>
                  </a:lnTo>
                  <a:lnTo>
                    <a:pt x="6607" y="4215"/>
                  </a:lnTo>
                  <a:lnTo>
                    <a:pt x="6681" y="4093"/>
                  </a:lnTo>
                  <a:lnTo>
                    <a:pt x="6758" y="4239"/>
                  </a:lnTo>
                  <a:lnTo>
                    <a:pt x="6832" y="4299"/>
                  </a:lnTo>
                  <a:lnTo>
                    <a:pt x="6907" y="4129"/>
                  </a:lnTo>
                  <a:lnTo>
                    <a:pt x="6984" y="4098"/>
                  </a:lnTo>
                  <a:lnTo>
                    <a:pt x="7058" y="4146"/>
                  </a:lnTo>
                  <a:lnTo>
                    <a:pt x="7132" y="3896"/>
                  </a:lnTo>
                  <a:lnTo>
                    <a:pt x="7207" y="3697"/>
                  </a:lnTo>
                  <a:lnTo>
                    <a:pt x="7284" y="3678"/>
                  </a:lnTo>
                  <a:lnTo>
                    <a:pt x="7358" y="3745"/>
                  </a:lnTo>
                  <a:lnTo>
                    <a:pt x="7432" y="3867"/>
                  </a:lnTo>
                  <a:lnTo>
                    <a:pt x="7507" y="3745"/>
                  </a:lnTo>
                  <a:lnTo>
                    <a:pt x="7584" y="3618"/>
                  </a:lnTo>
                  <a:lnTo>
                    <a:pt x="7658" y="3762"/>
                  </a:lnTo>
                  <a:lnTo>
                    <a:pt x="7732" y="3735"/>
                  </a:lnTo>
                  <a:lnTo>
                    <a:pt x="7809" y="3752"/>
                  </a:lnTo>
                  <a:lnTo>
                    <a:pt x="7884" y="3771"/>
                  </a:lnTo>
                  <a:lnTo>
                    <a:pt x="7958" y="3512"/>
                  </a:lnTo>
                  <a:lnTo>
                    <a:pt x="8032" y="3073"/>
                  </a:lnTo>
                  <a:lnTo>
                    <a:pt x="8109" y="2982"/>
                  </a:lnTo>
                  <a:lnTo>
                    <a:pt x="8184" y="3056"/>
                  </a:lnTo>
                  <a:lnTo>
                    <a:pt x="8258" y="2763"/>
                  </a:lnTo>
                  <a:lnTo>
                    <a:pt x="8335" y="2715"/>
                  </a:lnTo>
                  <a:lnTo>
                    <a:pt x="8409" y="2907"/>
                  </a:lnTo>
                  <a:lnTo>
                    <a:pt x="8484" y="2893"/>
                  </a:lnTo>
                  <a:lnTo>
                    <a:pt x="8558" y="2857"/>
                  </a:lnTo>
                  <a:lnTo>
                    <a:pt x="8635" y="2699"/>
                  </a:lnTo>
                  <a:lnTo>
                    <a:pt x="8709" y="2898"/>
                  </a:lnTo>
                  <a:lnTo>
                    <a:pt x="8784" y="3078"/>
                  </a:lnTo>
                  <a:lnTo>
                    <a:pt x="8860" y="2881"/>
                  </a:lnTo>
                  <a:lnTo>
                    <a:pt x="8935" y="3215"/>
                  </a:lnTo>
                  <a:lnTo>
                    <a:pt x="9009" y="3471"/>
                  </a:lnTo>
                  <a:lnTo>
                    <a:pt x="9084" y="3985"/>
                  </a:lnTo>
                  <a:lnTo>
                    <a:pt x="9160" y="4050"/>
                  </a:lnTo>
                  <a:lnTo>
                    <a:pt x="9235" y="4172"/>
                  </a:lnTo>
                  <a:lnTo>
                    <a:pt x="9309" y="3853"/>
                  </a:lnTo>
                  <a:lnTo>
                    <a:pt x="9386" y="3654"/>
                  </a:lnTo>
                  <a:lnTo>
                    <a:pt x="9460" y="4117"/>
                  </a:lnTo>
                  <a:lnTo>
                    <a:pt x="9535" y="4443"/>
                  </a:lnTo>
                  <a:lnTo>
                    <a:pt x="9609" y="4201"/>
                  </a:lnTo>
                  <a:lnTo>
                    <a:pt x="9686" y="4273"/>
                  </a:lnTo>
                  <a:lnTo>
                    <a:pt x="9760" y="4256"/>
                  </a:lnTo>
                  <a:lnTo>
                    <a:pt x="9835" y="4655"/>
                  </a:lnTo>
                  <a:lnTo>
                    <a:pt x="9912" y="4374"/>
                  </a:lnTo>
                  <a:lnTo>
                    <a:pt x="9986" y="4539"/>
                  </a:lnTo>
                  <a:lnTo>
                    <a:pt x="10060" y="4590"/>
                  </a:lnTo>
                  <a:lnTo>
                    <a:pt x="10135" y="4446"/>
                  </a:lnTo>
                  <a:lnTo>
                    <a:pt x="10212" y="4573"/>
                  </a:lnTo>
                  <a:lnTo>
                    <a:pt x="10286" y="4400"/>
                  </a:lnTo>
                  <a:lnTo>
                    <a:pt x="10360" y="4371"/>
                  </a:lnTo>
                  <a:lnTo>
                    <a:pt x="10435" y="4487"/>
                  </a:lnTo>
                  <a:lnTo>
                    <a:pt x="10512" y="4371"/>
                  </a:lnTo>
                  <a:lnTo>
                    <a:pt x="10586" y="4422"/>
                  </a:lnTo>
                  <a:lnTo>
                    <a:pt x="10660" y="4467"/>
                  </a:lnTo>
                  <a:lnTo>
                    <a:pt x="10737" y="4460"/>
                  </a:lnTo>
                  <a:lnTo>
                    <a:pt x="10812" y="4122"/>
                  </a:lnTo>
                  <a:lnTo>
                    <a:pt x="10886" y="4191"/>
                  </a:lnTo>
                  <a:lnTo>
                    <a:pt x="10960" y="4055"/>
                  </a:lnTo>
                  <a:lnTo>
                    <a:pt x="11037" y="3553"/>
                  </a:lnTo>
                  <a:lnTo>
                    <a:pt x="11112" y="4086"/>
                  </a:lnTo>
                  <a:lnTo>
                    <a:pt x="11186" y="4019"/>
                  </a:lnTo>
                  <a:lnTo>
                    <a:pt x="11263" y="4019"/>
                  </a:lnTo>
                  <a:lnTo>
                    <a:pt x="11337" y="3291"/>
                  </a:lnTo>
                  <a:lnTo>
                    <a:pt x="11412" y="3457"/>
                  </a:lnTo>
                  <a:lnTo>
                    <a:pt x="11486" y="3834"/>
                  </a:lnTo>
                  <a:lnTo>
                    <a:pt x="11563" y="3572"/>
                  </a:lnTo>
                  <a:lnTo>
                    <a:pt x="11637" y="3678"/>
                  </a:lnTo>
                  <a:lnTo>
                    <a:pt x="11712" y="3414"/>
                  </a:lnTo>
                  <a:lnTo>
                    <a:pt x="11788" y="3359"/>
                  </a:lnTo>
                  <a:lnTo>
                    <a:pt x="11863" y="3918"/>
                  </a:lnTo>
                  <a:lnTo>
                    <a:pt x="11937" y="4119"/>
                  </a:lnTo>
                  <a:lnTo>
                    <a:pt x="12012" y="4062"/>
                  </a:lnTo>
                  <a:lnTo>
                    <a:pt x="12088" y="4110"/>
                  </a:lnTo>
                  <a:lnTo>
                    <a:pt x="12163" y="3673"/>
                  </a:lnTo>
                  <a:lnTo>
                    <a:pt x="12237" y="4043"/>
                  </a:lnTo>
                  <a:lnTo>
                    <a:pt x="12314" y="3985"/>
                  </a:lnTo>
                  <a:lnTo>
                    <a:pt x="12388" y="4129"/>
                  </a:lnTo>
                  <a:lnTo>
                    <a:pt x="12463" y="3973"/>
                  </a:lnTo>
                  <a:lnTo>
                    <a:pt x="12537" y="3985"/>
                  </a:lnTo>
                  <a:lnTo>
                    <a:pt x="12614" y="3961"/>
                  </a:lnTo>
                  <a:lnTo>
                    <a:pt x="12688" y="3644"/>
                  </a:lnTo>
                  <a:lnTo>
                    <a:pt x="12763" y="3675"/>
                  </a:lnTo>
                  <a:lnTo>
                    <a:pt x="12840" y="3371"/>
                  </a:lnTo>
                  <a:lnTo>
                    <a:pt x="12914" y="3035"/>
                  </a:lnTo>
                  <a:lnTo>
                    <a:pt x="12988" y="3651"/>
                  </a:lnTo>
                  <a:lnTo>
                    <a:pt x="13063" y="3287"/>
                  </a:lnTo>
                  <a:lnTo>
                    <a:pt x="13140" y="3603"/>
                  </a:lnTo>
                  <a:lnTo>
                    <a:pt x="13214" y="2778"/>
                  </a:lnTo>
                </a:path>
              </a:pathLst>
            </a:custGeom>
            <a:noFill/>
            <a:ln w="38100">
              <a:solidFill>
                <a:srgbClr val="22A1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A1A5DC36-A8C0-A339-3D34-842D18E2A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0" y="2587"/>
              <a:ext cx="13289" cy="4839"/>
            </a:xfrm>
            <a:custGeom>
              <a:avLst/>
              <a:gdLst>
                <a:gd name="T0" fmla="+- 0 2201 2050"/>
                <a:gd name="T1" fmla="*/ T0 w 13289"/>
                <a:gd name="T2" fmla="+- 0 4022 2587"/>
                <a:gd name="T3" fmla="*/ 4022 h 4839"/>
                <a:gd name="T4" fmla="+- 0 2426 2050"/>
                <a:gd name="T5" fmla="*/ T4 w 13289"/>
                <a:gd name="T6" fmla="+- 0 4130 2587"/>
                <a:gd name="T7" fmla="*/ 4130 h 4839"/>
                <a:gd name="T8" fmla="+- 0 2652 2050"/>
                <a:gd name="T9" fmla="*/ T8 w 13289"/>
                <a:gd name="T10" fmla="+- 0 4176 2587"/>
                <a:gd name="T11" fmla="*/ 4176 h 4839"/>
                <a:gd name="T12" fmla="+- 0 2875 2050"/>
                <a:gd name="T13" fmla="*/ T12 w 13289"/>
                <a:gd name="T14" fmla="+- 0 4414 2587"/>
                <a:gd name="T15" fmla="*/ 4414 h 4839"/>
                <a:gd name="T16" fmla="+- 0 3101 2050"/>
                <a:gd name="T17" fmla="*/ T16 w 13289"/>
                <a:gd name="T18" fmla="+- 0 4565 2587"/>
                <a:gd name="T19" fmla="*/ 4565 h 4839"/>
                <a:gd name="T20" fmla="+- 0 3326 2050"/>
                <a:gd name="T21" fmla="*/ T20 w 13289"/>
                <a:gd name="T22" fmla="+- 0 4567 2587"/>
                <a:gd name="T23" fmla="*/ 4567 h 4839"/>
                <a:gd name="T24" fmla="+- 0 3552 2050"/>
                <a:gd name="T25" fmla="*/ T24 w 13289"/>
                <a:gd name="T26" fmla="+- 0 4594 2587"/>
                <a:gd name="T27" fmla="*/ 4594 h 4839"/>
                <a:gd name="T28" fmla="+- 0 3778 2050"/>
                <a:gd name="T29" fmla="*/ T28 w 13289"/>
                <a:gd name="T30" fmla="+- 0 5302 2587"/>
                <a:gd name="T31" fmla="*/ 5302 h 4839"/>
                <a:gd name="T32" fmla="+- 0 4003 2050"/>
                <a:gd name="T33" fmla="*/ T32 w 13289"/>
                <a:gd name="T34" fmla="+- 0 5532 2587"/>
                <a:gd name="T35" fmla="*/ 5532 h 4839"/>
                <a:gd name="T36" fmla="+- 0 4226 2050"/>
                <a:gd name="T37" fmla="*/ T36 w 13289"/>
                <a:gd name="T38" fmla="+- 0 5551 2587"/>
                <a:gd name="T39" fmla="*/ 5551 h 4839"/>
                <a:gd name="T40" fmla="+- 0 4452 2050"/>
                <a:gd name="T41" fmla="*/ T40 w 13289"/>
                <a:gd name="T42" fmla="+- 0 5542 2587"/>
                <a:gd name="T43" fmla="*/ 5542 h 4839"/>
                <a:gd name="T44" fmla="+- 0 4678 2050"/>
                <a:gd name="T45" fmla="*/ T44 w 13289"/>
                <a:gd name="T46" fmla="+- 0 5458 2587"/>
                <a:gd name="T47" fmla="*/ 5458 h 4839"/>
                <a:gd name="T48" fmla="+- 0 4903 2050"/>
                <a:gd name="T49" fmla="*/ T48 w 13289"/>
                <a:gd name="T50" fmla="+- 0 5316 2587"/>
                <a:gd name="T51" fmla="*/ 5316 h 4839"/>
                <a:gd name="T52" fmla="+- 0 5129 2050"/>
                <a:gd name="T53" fmla="*/ T52 w 13289"/>
                <a:gd name="T54" fmla="+- 0 4961 2587"/>
                <a:gd name="T55" fmla="*/ 4961 h 4839"/>
                <a:gd name="T56" fmla="+- 0 5354 2050"/>
                <a:gd name="T57" fmla="*/ T56 w 13289"/>
                <a:gd name="T58" fmla="+- 0 4750 2587"/>
                <a:gd name="T59" fmla="*/ 4750 h 4839"/>
                <a:gd name="T60" fmla="+- 0 5580 2050"/>
                <a:gd name="T61" fmla="*/ T60 w 13289"/>
                <a:gd name="T62" fmla="+- 0 3778 2587"/>
                <a:gd name="T63" fmla="*/ 3778 h 4839"/>
                <a:gd name="T64" fmla="+- 0 5803 2050"/>
                <a:gd name="T65" fmla="*/ T64 w 13289"/>
                <a:gd name="T66" fmla="+- 0 3221 2587"/>
                <a:gd name="T67" fmla="*/ 3221 h 4839"/>
                <a:gd name="T68" fmla="+- 0 6029 2050"/>
                <a:gd name="T69" fmla="*/ T68 w 13289"/>
                <a:gd name="T70" fmla="+- 0 2849 2587"/>
                <a:gd name="T71" fmla="*/ 2849 h 4839"/>
                <a:gd name="T72" fmla="+- 0 6254 2050"/>
                <a:gd name="T73" fmla="*/ T72 w 13289"/>
                <a:gd name="T74" fmla="+- 0 2918 2587"/>
                <a:gd name="T75" fmla="*/ 2918 h 4839"/>
                <a:gd name="T76" fmla="+- 0 6480 2050"/>
                <a:gd name="T77" fmla="*/ T76 w 13289"/>
                <a:gd name="T78" fmla="+- 0 2791 2587"/>
                <a:gd name="T79" fmla="*/ 2791 h 4839"/>
                <a:gd name="T80" fmla="+- 0 6706 2050"/>
                <a:gd name="T81" fmla="*/ T80 w 13289"/>
                <a:gd name="T82" fmla="+- 0 2587 2587"/>
                <a:gd name="T83" fmla="*/ 2587 h 4839"/>
                <a:gd name="T84" fmla="+- 0 6931 2050"/>
                <a:gd name="T85" fmla="*/ T84 w 13289"/>
                <a:gd name="T86" fmla="+- 0 2686 2587"/>
                <a:gd name="T87" fmla="*/ 2686 h 4839"/>
                <a:gd name="T88" fmla="+- 0 7154 2050"/>
                <a:gd name="T89" fmla="*/ T88 w 13289"/>
                <a:gd name="T90" fmla="+- 0 2875 2587"/>
                <a:gd name="T91" fmla="*/ 2875 h 4839"/>
                <a:gd name="T92" fmla="+- 0 7380 2050"/>
                <a:gd name="T93" fmla="*/ T92 w 13289"/>
                <a:gd name="T94" fmla="+- 0 3511 2587"/>
                <a:gd name="T95" fmla="*/ 3511 h 4839"/>
                <a:gd name="T96" fmla="+- 0 7606 2050"/>
                <a:gd name="T97" fmla="*/ T96 w 13289"/>
                <a:gd name="T98" fmla="+- 0 3852 2587"/>
                <a:gd name="T99" fmla="*/ 3852 h 4839"/>
                <a:gd name="T100" fmla="+- 0 7831 2050"/>
                <a:gd name="T101" fmla="*/ T100 w 13289"/>
                <a:gd name="T102" fmla="+- 0 4464 2587"/>
                <a:gd name="T103" fmla="*/ 4464 h 4839"/>
                <a:gd name="T104" fmla="+- 0 8057 2050"/>
                <a:gd name="T105" fmla="*/ T104 w 13289"/>
                <a:gd name="T106" fmla="+- 0 4884 2587"/>
                <a:gd name="T107" fmla="*/ 4884 h 4839"/>
                <a:gd name="T108" fmla="+- 0 8282 2050"/>
                <a:gd name="T109" fmla="*/ T108 w 13289"/>
                <a:gd name="T110" fmla="+- 0 5803 2587"/>
                <a:gd name="T111" fmla="*/ 5803 h 4839"/>
                <a:gd name="T112" fmla="+- 0 8508 2050"/>
                <a:gd name="T113" fmla="*/ T112 w 13289"/>
                <a:gd name="T114" fmla="+- 0 6178 2587"/>
                <a:gd name="T115" fmla="*/ 6178 h 4839"/>
                <a:gd name="T116" fmla="+- 0 8731 2050"/>
                <a:gd name="T117" fmla="*/ T116 w 13289"/>
                <a:gd name="T118" fmla="+- 0 6235 2587"/>
                <a:gd name="T119" fmla="*/ 6235 h 4839"/>
                <a:gd name="T120" fmla="+- 0 8957 2050"/>
                <a:gd name="T121" fmla="*/ T120 w 13289"/>
                <a:gd name="T122" fmla="+- 0 6257 2587"/>
                <a:gd name="T123" fmla="*/ 6257 h 4839"/>
                <a:gd name="T124" fmla="+- 0 9182 2050"/>
                <a:gd name="T125" fmla="*/ T124 w 13289"/>
                <a:gd name="T126" fmla="+- 0 6235 2587"/>
                <a:gd name="T127" fmla="*/ 6235 h 4839"/>
                <a:gd name="T128" fmla="+- 0 9408 2050"/>
                <a:gd name="T129" fmla="*/ T128 w 13289"/>
                <a:gd name="T130" fmla="+- 0 6098 2587"/>
                <a:gd name="T131" fmla="*/ 6098 h 4839"/>
                <a:gd name="T132" fmla="+- 0 9634 2050"/>
                <a:gd name="T133" fmla="*/ T132 w 13289"/>
                <a:gd name="T134" fmla="+- 0 6110 2587"/>
                <a:gd name="T135" fmla="*/ 6110 h 4839"/>
                <a:gd name="T136" fmla="+- 0 9859 2050"/>
                <a:gd name="T137" fmla="*/ T136 w 13289"/>
                <a:gd name="T138" fmla="+- 0 5995 2587"/>
                <a:gd name="T139" fmla="*/ 5995 h 4839"/>
                <a:gd name="T140" fmla="+- 0 10082 2050"/>
                <a:gd name="T141" fmla="*/ T140 w 13289"/>
                <a:gd name="T142" fmla="+- 0 5633 2587"/>
                <a:gd name="T143" fmla="*/ 5633 h 4839"/>
                <a:gd name="T144" fmla="+- 0 10308 2050"/>
                <a:gd name="T145" fmla="*/ T144 w 13289"/>
                <a:gd name="T146" fmla="+- 0 5338 2587"/>
                <a:gd name="T147" fmla="*/ 5338 h 4839"/>
                <a:gd name="T148" fmla="+- 0 10534 2050"/>
                <a:gd name="T149" fmla="*/ T148 w 13289"/>
                <a:gd name="T150" fmla="+- 0 5350 2587"/>
                <a:gd name="T151" fmla="*/ 5350 h 4839"/>
                <a:gd name="T152" fmla="+- 0 10759 2050"/>
                <a:gd name="T153" fmla="*/ T152 w 13289"/>
                <a:gd name="T154" fmla="+- 0 5282 2587"/>
                <a:gd name="T155" fmla="*/ 5282 h 4839"/>
                <a:gd name="T156" fmla="+- 0 10985 2050"/>
                <a:gd name="T157" fmla="*/ T156 w 13289"/>
                <a:gd name="T158" fmla="+- 0 6178 2587"/>
                <a:gd name="T159" fmla="*/ 6178 h 4839"/>
                <a:gd name="T160" fmla="+- 0 11210 2050"/>
                <a:gd name="T161" fmla="*/ T160 w 13289"/>
                <a:gd name="T162" fmla="+- 0 6756 2587"/>
                <a:gd name="T163" fmla="*/ 6756 h 4839"/>
                <a:gd name="T164" fmla="+- 0 11436 2050"/>
                <a:gd name="T165" fmla="*/ T164 w 13289"/>
                <a:gd name="T166" fmla="+- 0 6826 2587"/>
                <a:gd name="T167" fmla="*/ 6826 h 4839"/>
                <a:gd name="T168" fmla="+- 0 11659 2050"/>
                <a:gd name="T169" fmla="*/ T168 w 13289"/>
                <a:gd name="T170" fmla="+- 0 7030 2587"/>
                <a:gd name="T171" fmla="*/ 7030 h 4839"/>
                <a:gd name="T172" fmla="+- 0 11885 2050"/>
                <a:gd name="T173" fmla="*/ T172 w 13289"/>
                <a:gd name="T174" fmla="+- 0 7325 2587"/>
                <a:gd name="T175" fmla="*/ 7325 h 4839"/>
                <a:gd name="T176" fmla="+- 0 12110 2050"/>
                <a:gd name="T177" fmla="*/ T176 w 13289"/>
                <a:gd name="T178" fmla="+- 0 7426 2587"/>
                <a:gd name="T179" fmla="*/ 7426 h 4839"/>
                <a:gd name="T180" fmla="+- 0 12336 2050"/>
                <a:gd name="T181" fmla="*/ T180 w 13289"/>
                <a:gd name="T182" fmla="+- 0 7346 2587"/>
                <a:gd name="T183" fmla="*/ 7346 h 4839"/>
                <a:gd name="T184" fmla="+- 0 12562 2050"/>
                <a:gd name="T185" fmla="*/ T184 w 13289"/>
                <a:gd name="T186" fmla="+- 0 7334 2587"/>
                <a:gd name="T187" fmla="*/ 7334 h 4839"/>
                <a:gd name="T188" fmla="+- 0 12787 2050"/>
                <a:gd name="T189" fmla="*/ T188 w 13289"/>
                <a:gd name="T190" fmla="+- 0 7200 2587"/>
                <a:gd name="T191" fmla="*/ 7200 h 4839"/>
                <a:gd name="T192" fmla="+- 0 13010 2050"/>
                <a:gd name="T193" fmla="*/ T192 w 13289"/>
                <a:gd name="T194" fmla="+- 0 6881 2587"/>
                <a:gd name="T195" fmla="*/ 6881 h 4839"/>
                <a:gd name="T196" fmla="+- 0 13236 2050"/>
                <a:gd name="T197" fmla="*/ T196 w 13289"/>
                <a:gd name="T198" fmla="+- 0 6665 2587"/>
                <a:gd name="T199" fmla="*/ 6665 h 4839"/>
                <a:gd name="T200" fmla="+- 0 13462 2050"/>
                <a:gd name="T201" fmla="*/ T200 w 13289"/>
                <a:gd name="T202" fmla="+- 0 6677 2587"/>
                <a:gd name="T203" fmla="*/ 6677 h 4839"/>
                <a:gd name="T204" fmla="+- 0 13687 2050"/>
                <a:gd name="T205" fmla="*/ T204 w 13289"/>
                <a:gd name="T206" fmla="+- 0 6643 2587"/>
                <a:gd name="T207" fmla="*/ 6643 h 4839"/>
                <a:gd name="T208" fmla="+- 0 13913 2050"/>
                <a:gd name="T209" fmla="*/ T208 w 13289"/>
                <a:gd name="T210" fmla="+- 0 6564 2587"/>
                <a:gd name="T211" fmla="*/ 6564 h 4839"/>
                <a:gd name="T212" fmla="+- 0 14138 2050"/>
                <a:gd name="T213" fmla="*/ T212 w 13289"/>
                <a:gd name="T214" fmla="+- 0 6485 2587"/>
                <a:gd name="T215" fmla="*/ 6485 h 4839"/>
                <a:gd name="T216" fmla="+- 0 14364 2050"/>
                <a:gd name="T217" fmla="*/ T216 w 13289"/>
                <a:gd name="T218" fmla="+- 0 6427 2587"/>
                <a:gd name="T219" fmla="*/ 6427 h 4839"/>
                <a:gd name="T220" fmla="+- 0 14587 2050"/>
                <a:gd name="T221" fmla="*/ T220 w 13289"/>
                <a:gd name="T222" fmla="+- 0 6245 2587"/>
                <a:gd name="T223" fmla="*/ 6245 h 4839"/>
                <a:gd name="T224" fmla="+- 0 14813 2050"/>
                <a:gd name="T225" fmla="*/ T224 w 13289"/>
                <a:gd name="T226" fmla="+- 0 6053 2587"/>
                <a:gd name="T227" fmla="*/ 6053 h 4839"/>
                <a:gd name="T228" fmla="+- 0 15038 2050"/>
                <a:gd name="T229" fmla="*/ T228 w 13289"/>
                <a:gd name="T230" fmla="+- 0 5906 2587"/>
                <a:gd name="T231" fmla="*/ 5906 h 4839"/>
                <a:gd name="T232" fmla="+- 0 15264 2050"/>
                <a:gd name="T233" fmla="*/ T232 w 13289"/>
                <a:gd name="T234" fmla="+- 0 5599 2587"/>
                <a:gd name="T235" fmla="*/ 5599 h 483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</a:cxnLst>
              <a:rect l="0" t="0" r="r" b="b"/>
              <a:pathLst>
                <a:path w="13289" h="4839">
                  <a:moveTo>
                    <a:pt x="0" y="1390"/>
                  </a:moveTo>
                  <a:lnTo>
                    <a:pt x="76" y="1368"/>
                  </a:lnTo>
                  <a:lnTo>
                    <a:pt x="151" y="1435"/>
                  </a:lnTo>
                  <a:lnTo>
                    <a:pt x="225" y="1618"/>
                  </a:lnTo>
                  <a:lnTo>
                    <a:pt x="300" y="1527"/>
                  </a:lnTo>
                  <a:lnTo>
                    <a:pt x="376" y="1543"/>
                  </a:lnTo>
                  <a:lnTo>
                    <a:pt x="451" y="1507"/>
                  </a:lnTo>
                  <a:lnTo>
                    <a:pt x="525" y="1491"/>
                  </a:lnTo>
                  <a:lnTo>
                    <a:pt x="602" y="1589"/>
                  </a:lnTo>
                  <a:lnTo>
                    <a:pt x="676" y="1555"/>
                  </a:lnTo>
                  <a:lnTo>
                    <a:pt x="751" y="1627"/>
                  </a:lnTo>
                  <a:lnTo>
                    <a:pt x="825" y="1827"/>
                  </a:lnTo>
                  <a:lnTo>
                    <a:pt x="902" y="1860"/>
                  </a:lnTo>
                  <a:lnTo>
                    <a:pt x="976" y="1870"/>
                  </a:lnTo>
                  <a:lnTo>
                    <a:pt x="1051" y="1978"/>
                  </a:lnTo>
                  <a:lnTo>
                    <a:pt x="1128" y="2127"/>
                  </a:lnTo>
                  <a:lnTo>
                    <a:pt x="1202" y="1947"/>
                  </a:lnTo>
                  <a:lnTo>
                    <a:pt x="1276" y="1980"/>
                  </a:lnTo>
                  <a:lnTo>
                    <a:pt x="1351" y="1954"/>
                  </a:lnTo>
                  <a:lnTo>
                    <a:pt x="1428" y="1997"/>
                  </a:lnTo>
                  <a:lnTo>
                    <a:pt x="1502" y="2007"/>
                  </a:lnTo>
                  <a:lnTo>
                    <a:pt x="1576" y="2009"/>
                  </a:lnTo>
                  <a:lnTo>
                    <a:pt x="1651" y="2083"/>
                  </a:lnTo>
                  <a:lnTo>
                    <a:pt x="1728" y="2715"/>
                  </a:lnTo>
                  <a:lnTo>
                    <a:pt x="1802" y="2787"/>
                  </a:lnTo>
                  <a:lnTo>
                    <a:pt x="1876" y="2765"/>
                  </a:lnTo>
                  <a:lnTo>
                    <a:pt x="1953" y="2945"/>
                  </a:lnTo>
                  <a:lnTo>
                    <a:pt x="2028" y="2998"/>
                  </a:lnTo>
                  <a:lnTo>
                    <a:pt x="2102" y="2971"/>
                  </a:lnTo>
                  <a:lnTo>
                    <a:pt x="2176" y="2964"/>
                  </a:lnTo>
                  <a:lnTo>
                    <a:pt x="2253" y="2950"/>
                  </a:lnTo>
                  <a:lnTo>
                    <a:pt x="2328" y="2979"/>
                  </a:lnTo>
                  <a:lnTo>
                    <a:pt x="2402" y="2955"/>
                  </a:lnTo>
                  <a:lnTo>
                    <a:pt x="2479" y="2943"/>
                  </a:lnTo>
                  <a:lnTo>
                    <a:pt x="2553" y="2871"/>
                  </a:lnTo>
                  <a:lnTo>
                    <a:pt x="2628" y="2871"/>
                  </a:lnTo>
                  <a:lnTo>
                    <a:pt x="2702" y="2861"/>
                  </a:lnTo>
                  <a:lnTo>
                    <a:pt x="2779" y="2871"/>
                  </a:lnTo>
                  <a:lnTo>
                    <a:pt x="2853" y="2729"/>
                  </a:lnTo>
                  <a:lnTo>
                    <a:pt x="2928" y="2647"/>
                  </a:lnTo>
                  <a:lnTo>
                    <a:pt x="3004" y="2513"/>
                  </a:lnTo>
                  <a:lnTo>
                    <a:pt x="3079" y="2374"/>
                  </a:lnTo>
                  <a:lnTo>
                    <a:pt x="3153" y="2295"/>
                  </a:lnTo>
                  <a:lnTo>
                    <a:pt x="3228" y="2278"/>
                  </a:lnTo>
                  <a:lnTo>
                    <a:pt x="3304" y="2163"/>
                  </a:lnTo>
                  <a:lnTo>
                    <a:pt x="3379" y="1975"/>
                  </a:lnTo>
                  <a:lnTo>
                    <a:pt x="3453" y="1884"/>
                  </a:lnTo>
                  <a:lnTo>
                    <a:pt x="3530" y="1191"/>
                  </a:lnTo>
                  <a:lnTo>
                    <a:pt x="3604" y="1061"/>
                  </a:lnTo>
                  <a:lnTo>
                    <a:pt x="3679" y="960"/>
                  </a:lnTo>
                  <a:lnTo>
                    <a:pt x="3753" y="634"/>
                  </a:lnTo>
                  <a:lnTo>
                    <a:pt x="3830" y="451"/>
                  </a:lnTo>
                  <a:lnTo>
                    <a:pt x="3904" y="324"/>
                  </a:lnTo>
                  <a:lnTo>
                    <a:pt x="3979" y="262"/>
                  </a:lnTo>
                  <a:lnTo>
                    <a:pt x="4056" y="312"/>
                  </a:lnTo>
                  <a:lnTo>
                    <a:pt x="4130" y="370"/>
                  </a:lnTo>
                  <a:lnTo>
                    <a:pt x="4204" y="331"/>
                  </a:lnTo>
                  <a:lnTo>
                    <a:pt x="4279" y="286"/>
                  </a:lnTo>
                  <a:lnTo>
                    <a:pt x="4356" y="343"/>
                  </a:lnTo>
                  <a:lnTo>
                    <a:pt x="4430" y="204"/>
                  </a:lnTo>
                  <a:lnTo>
                    <a:pt x="4504" y="120"/>
                  </a:lnTo>
                  <a:lnTo>
                    <a:pt x="4579" y="161"/>
                  </a:lnTo>
                  <a:lnTo>
                    <a:pt x="4656" y="0"/>
                  </a:lnTo>
                  <a:lnTo>
                    <a:pt x="4730" y="166"/>
                  </a:lnTo>
                  <a:lnTo>
                    <a:pt x="4804" y="142"/>
                  </a:lnTo>
                  <a:lnTo>
                    <a:pt x="4881" y="99"/>
                  </a:lnTo>
                  <a:lnTo>
                    <a:pt x="4956" y="154"/>
                  </a:lnTo>
                  <a:lnTo>
                    <a:pt x="5030" y="187"/>
                  </a:lnTo>
                  <a:lnTo>
                    <a:pt x="5104" y="288"/>
                  </a:lnTo>
                  <a:lnTo>
                    <a:pt x="5181" y="334"/>
                  </a:lnTo>
                  <a:lnTo>
                    <a:pt x="5256" y="562"/>
                  </a:lnTo>
                  <a:lnTo>
                    <a:pt x="5330" y="924"/>
                  </a:lnTo>
                  <a:lnTo>
                    <a:pt x="5407" y="1037"/>
                  </a:lnTo>
                  <a:lnTo>
                    <a:pt x="5481" y="1299"/>
                  </a:lnTo>
                  <a:lnTo>
                    <a:pt x="5556" y="1265"/>
                  </a:lnTo>
                  <a:lnTo>
                    <a:pt x="5630" y="1536"/>
                  </a:lnTo>
                  <a:lnTo>
                    <a:pt x="5707" y="1527"/>
                  </a:lnTo>
                  <a:lnTo>
                    <a:pt x="5781" y="1877"/>
                  </a:lnTo>
                  <a:lnTo>
                    <a:pt x="5856" y="1867"/>
                  </a:lnTo>
                  <a:lnTo>
                    <a:pt x="5932" y="2002"/>
                  </a:lnTo>
                  <a:lnTo>
                    <a:pt x="6007" y="2297"/>
                  </a:lnTo>
                  <a:lnTo>
                    <a:pt x="6081" y="2343"/>
                  </a:lnTo>
                  <a:lnTo>
                    <a:pt x="6156" y="2604"/>
                  </a:lnTo>
                  <a:lnTo>
                    <a:pt x="6232" y="3216"/>
                  </a:lnTo>
                  <a:lnTo>
                    <a:pt x="6307" y="3283"/>
                  </a:lnTo>
                  <a:lnTo>
                    <a:pt x="6381" y="3444"/>
                  </a:lnTo>
                  <a:lnTo>
                    <a:pt x="6458" y="3591"/>
                  </a:lnTo>
                  <a:lnTo>
                    <a:pt x="6532" y="3682"/>
                  </a:lnTo>
                  <a:lnTo>
                    <a:pt x="6607" y="3624"/>
                  </a:lnTo>
                  <a:lnTo>
                    <a:pt x="6681" y="3648"/>
                  </a:lnTo>
                  <a:lnTo>
                    <a:pt x="6758" y="3624"/>
                  </a:lnTo>
                  <a:lnTo>
                    <a:pt x="6832" y="3682"/>
                  </a:lnTo>
                  <a:lnTo>
                    <a:pt x="6907" y="3670"/>
                  </a:lnTo>
                  <a:lnTo>
                    <a:pt x="6984" y="3624"/>
                  </a:lnTo>
                  <a:lnTo>
                    <a:pt x="7058" y="3557"/>
                  </a:lnTo>
                  <a:lnTo>
                    <a:pt x="7132" y="3648"/>
                  </a:lnTo>
                  <a:lnTo>
                    <a:pt x="7207" y="3579"/>
                  </a:lnTo>
                  <a:lnTo>
                    <a:pt x="7284" y="3533"/>
                  </a:lnTo>
                  <a:lnTo>
                    <a:pt x="7358" y="3511"/>
                  </a:lnTo>
                  <a:lnTo>
                    <a:pt x="7432" y="3533"/>
                  </a:lnTo>
                  <a:lnTo>
                    <a:pt x="7507" y="3466"/>
                  </a:lnTo>
                  <a:lnTo>
                    <a:pt x="7584" y="3523"/>
                  </a:lnTo>
                  <a:lnTo>
                    <a:pt x="7658" y="3454"/>
                  </a:lnTo>
                  <a:lnTo>
                    <a:pt x="7732" y="3420"/>
                  </a:lnTo>
                  <a:lnTo>
                    <a:pt x="7809" y="3408"/>
                  </a:lnTo>
                  <a:lnTo>
                    <a:pt x="7884" y="3365"/>
                  </a:lnTo>
                  <a:lnTo>
                    <a:pt x="7958" y="3274"/>
                  </a:lnTo>
                  <a:lnTo>
                    <a:pt x="8032" y="3046"/>
                  </a:lnTo>
                  <a:lnTo>
                    <a:pt x="8109" y="2933"/>
                  </a:lnTo>
                  <a:lnTo>
                    <a:pt x="8184" y="2945"/>
                  </a:lnTo>
                  <a:lnTo>
                    <a:pt x="8258" y="2751"/>
                  </a:lnTo>
                  <a:lnTo>
                    <a:pt x="8335" y="2741"/>
                  </a:lnTo>
                  <a:lnTo>
                    <a:pt x="8409" y="2763"/>
                  </a:lnTo>
                  <a:lnTo>
                    <a:pt x="8484" y="2763"/>
                  </a:lnTo>
                  <a:lnTo>
                    <a:pt x="8558" y="2741"/>
                  </a:lnTo>
                  <a:lnTo>
                    <a:pt x="8635" y="2729"/>
                  </a:lnTo>
                  <a:lnTo>
                    <a:pt x="8709" y="2695"/>
                  </a:lnTo>
                  <a:lnTo>
                    <a:pt x="8784" y="2695"/>
                  </a:lnTo>
                  <a:lnTo>
                    <a:pt x="8860" y="2820"/>
                  </a:lnTo>
                  <a:lnTo>
                    <a:pt x="8935" y="3591"/>
                  </a:lnTo>
                  <a:lnTo>
                    <a:pt x="9009" y="3715"/>
                  </a:lnTo>
                  <a:lnTo>
                    <a:pt x="9084" y="3840"/>
                  </a:lnTo>
                  <a:lnTo>
                    <a:pt x="9160" y="4169"/>
                  </a:lnTo>
                  <a:lnTo>
                    <a:pt x="9235" y="4157"/>
                  </a:lnTo>
                  <a:lnTo>
                    <a:pt x="9309" y="4114"/>
                  </a:lnTo>
                  <a:lnTo>
                    <a:pt x="9386" y="4239"/>
                  </a:lnTo>
                  <a:lnTo>
                    <a:pt x="9460" y="4203"/>
                  </a:lnTo>
                  <a:lnTo>
                    <a:pt x="9535" y="4282"/>
                  </a:lnTo>
                  <a:lnTo>
                    <a:pt x="9609" y="4443"/>
                  </a:lnTo>
                  <a:lnTo>
                    <a:pt x="9686" y="4443"/>
                  </a:lnTo>
                  <a:lnTo>
                    <a:pt x="9760" y="4443"/>
                  </a:lnTo>
                  <a:lnTo>
                    <a:pt x="9835" y="4738"/>
                  </a:lnTo>
                  <a:lnTo>
                    <a:pt x="9912" y="4747"/>
                  </a:lnTo>
                  <a:lnTo>
                    <a:pt x="9986" y="4817"/>
                  </a:lnTo>
                  <a:lnTo>
                    <a:pt x="10060" y="4839"/>
                  </a:lnTo>
                  <a:lnTo>
                    <a:pt x="10135" y="4817"/>
                  </a:lnTo>
                  <a:lnTo>
                    <a:pt x="10212" y="4817"/>
                  </a:lnTo>
                  <a:lnTo>
                    <a:pt x="10286" y="4759"/>
                  </a:lnTo>
                  <a:lnTo>
                    <a:pt x="10360" y="4747"/>
                  </a:lnTo>
                  <a:lnTo>
                    <a:pt x="10435" y="4738"/>
                  </a:lnTo>
                  <a:lnTo>
                    <a:pt x="10512" y="4747"/>
                  </a:lnTo>
                  <a:lnTo>
                    <a:pt x="10586" y="4747"/>
                  </a:lnTo>
                  <a:lnTo>
                    <a:pt x="10660" y="4656"/>
                  </a:lnTo>
                  <a:lnTo>
                    <a:pt x="10737" y="4613"/>
                  </a:lnTo>
                  <a:lnTo>
                    <a:pt x="10812" y="4589"/>
                  </a:lnTo>
                  <a:lnTo>
                    <a:pt x="10886" y="4498"/>
                  </a:lnTo>
                  <a:lnTo>
                    <a:pt x="10960" y="4294"/>
                  </a:lnTo>
                  <a:lnTo>
                    <a:pt x="11037" y="4169"/>
                  </a:lnTo>
                  <a:lnTo>
                    <a:pt x="11112" y="4123"/>
                  </a:lnTo>
                  <a:lnTo>
                    <a:pt x="11186" y="4078"/>
                  </a:lnTo>
                  <a:lnTo>
                    <a:pt x="11263" y="4123"/>
                  </a:lnTo>
                  <a:lnTo>
                    <a:pt x="11337" y="4078"/>
                  </a:lnTo>
                  <a:lnTo>
                    <a:pt x="11412" y="4090"/>
                  </a:lnTo>
                  <a:lnTo>
                    <a:pt x="11486" y="4090"/>
                  </a:lnTo>
                  <a:lnTo>
                    <a:pt x="11563" y="4114"/>
                  </a:lnTo>
                  <a:lnTo>
                    <a:pt x="11637" y="4056"/>
                  </a:lnTo>
                  <a:lnTo>
                    <a:pt x="11712" y="4068"/>
                  </a:lnTo>
                  <a:lnTo>
                    <a:pt x="11788" y="4078"/>
                  </a:lnTo>
                  <a:lnTo>
                    <a:pt x="11863" y="3977"/>
                  </a:lnTo>
                  <a:lnTo>
                    <a:pt x="11937" y="3953"/>
                  </a:lnTo>
                  <a:lnTo>
                    <a:pt x="12012" y="3907"/>
                  </a:lnTo>
                  <a:lnTo>
                    <a:pt x="12088" y="3898"/>
                  </a:lnTo>
                  <a:lnTo>
                    <a:pt x="12163" y="3886"/>
                  </a:lnTo>
                  <a:lnTo>
                    <a:pt x="12237" y="3874"/>
                  </a:lnTo>
                  <a:lnTo>
                    <a:pt x="12314" y="3840"/>
                  </a:lnTo>
                  <a:lnTo>
                    <a:pt x="12388" y="3819"/>
                  </a:lnTo>
                  <a:lnTo>
                    <a:pt x="12463" y="3749"/>
                  </a:lnTo>
                  <a:lnTo>
                    <a:pt x="12537" y="3658"/>
                  </a:lnTo>
                  <a:lnTo>
                    <a:pt x="12614" y="3682"/>
                  </a:lnTo>
                  <a:lnTo>
                    <a:pt x="12688" y="3603"/>
                  </a:lnTo>
                  <a:lnTo>
                    <a:pt x="12763" y="3466"/>
                  </a:lnTo>
                  <a:lnTo>
                    <a:pt x="12840" y="3387"/>
                  </a:lnTo>
                  <a:lnTo>
                    <a:pt x="12914" y="3353"/>
                  </a:lnTo>
                  <a:lnTo>
                    <a:pt x="12988" y="3319"/>
                  </a:lnTo>
                  <a:lnTo>
                    <a:pt x="13063" y="3250"/>
                  </a:lnTo>
                  <a:lnTo>
                    <a:pt x="13140" y="3240"/>
                  </a:lnTo>
                  <a:lnTo>
                    <a:pt x="13214" y="3012"/>
                  </a:lnTo>
                  <a:lnTo>
                    <a:pt x="13289" y="2887"/>
                  </a:lnTo>
                </a:path>
              </a:pathLst>
            </a:custGeom>
            <a:noFill/>
            <a:ln w="19050">
              <a:solidFill>
                <a:srgbClr val="4D4D4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21" name="Line 7">
              <a:extLst>
                <a:ext uri="{FF2B5EF4-FFF2-40B4-BE49-F238E27FC236}">
                  <a16:creationId xmlns:a16="http://schemas.microsoft.com/office/drawing/2014/main" id="{761C4C1E-EB86-C09D-514D-21B8A27DB9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74" y="7884"/>
              <a:ext cx="504" cy="0"/>
            </a:xfrm>
            <a:prstGeom prst="line">
              <a:avLst/>
            </a:prstGeom>
            <a:noFill/>
            <a:ln w="38100">
              <a:solidFill>
                <a:srgbClr val="CF3A1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6">
              <a:extLst>
                <a:ext uri="{FF2B5EF4-FFF2-40B4-BE49-F238E27FC236}">
                  <a16:creationId xmlns:a16="http://schemas.microsoft.com/office/drawing/2014/main" id="{6D158C17-FA79-3347-3A33-EC48FA381E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74" y="8374"/>
              <a:ext cx="504" cy="0"/>
            </a:xfrm>
            <a:prstGeom prst="line">
              <a:avLst/>
            </a:prstGeom>
            <a:noFill/>
            <a:ln w="38100">
              <a:solidFill>
                <a:srgbClr val="22A1B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5">
              <a:extLst>
                <a:ext uri="{FF2B5EF4-FFF2-40B4-BE49-F238E27FC236}">
                  <a16:creationId xmlns:a16="http://schemas.microsoft.com/office/drawing/2014/main" id="{C707581E-B8EF-D4E3-5BE9-1ABE2C0D7A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74" y="8864"/>
              <a:ext cx="504" cy="0"/>
            </a:xfrm>
            <a:prstGeom prst="line">
              <a:avLst/>
            </a:prstGeom>
            <a:noFill/>
            <a:ln w="19050">
              <a:solidFill>
                <a:srgbClr val="4D4D4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4" name="Picture 4">
              <a:extLst>
                <a:ext uri="{FF2B5EF4-FFF2-40B4-BE49-F238E27FC236}">
                  <a16:creationId xmlns:a16="http://schemas.microsoft.com/office/drawing/2014/main" id="{72DDDA88-086C-C6E7-5505-7B7F987E04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" y="9444"/>
              <a:ext cx="14205" cy="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ectangle 3">
              <a:extLst>
                <a:ext uri="{FF2B5EF4-FFF2-40B4-BE49-F238E27FC236}">
                  <a16:creationId xmlns:a16="http://schemas.microsoft.com/office/drawing/2014/main" id="{A8DD03A7-534F-095D-BAC4-1C644A842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080"/>
              <a:ext cx="14620" cy="9560"/>
            </a:xfrm>
            <a:prstGeom prst="rect">
              <a:avLst/>
            </a:prstGeom>
            <a:noFill/>
            <a:ln w="6350">
              <a:solidFill>
                <a:srgbClr val="95959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</p:grp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1CDD90D1-BD67-AB4E-5E65-1D2F9C266B93}"/>
              </a:ext>
            </a:extLst>
          </p:cNvPr>
          <p:cNvSpPr txBox="1"/>
          <p:nvPr/>
        </p:nvSpPr>
        <p:spPr>
          <a:xfrm>
            <a:off x="677334" y="1604682"/>
            <a:ext cx="990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EUR/tonna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395C1127-8283-3A90-E400-BFB922845ABC}"/>
              </a:ext>
            </a:extLst>
          </p:cNvPr>
          <p:cNvSpPr txBox="1"/>
          <p:nvPr/>
        </p:nvSpPr>
        <p:spPr>
          <a:xfrm>
            <a:off x="3854824" y="4464424"/>
            <a:ext cx="3523129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6740">
              <a:spcBef>
                <a:spcPts val="260"/>
              </a:spcBef>
              <a:spcAft>
                <a:spcPts val="0"/>
              </a:spcAft>
            </a:pPr>
            <a:endParaRPr lang="hu-HU" sz="1600" dirty="0">
              <a:effectLst/>
              <a:latin typeface="Arial MT"/>
              <a:ea typeface="Arial MT"/>
              <a:cs typeface="Arial MT"/>
            </a:endParaRPr>
          </a:p>
          <a:p>
            <a:pPr marL="586740">
              <a:spcBef>
                <a:spcPts val="260"/>
              </a:spcBef>
              <a:spcAft>
                <a:spcPts val="0"/>
              </a:spcAft>
            </a:pPr>
            <a:r>
              <a:rPr lang="hu-HU" sz="900" dirty="0">
                <a:effectLst/>
                <a:latin typeface="Arial MT"/>
                <a:ea typeface="Arial MT"/>
                <a:cs typeface="Arial MT"/>
              </a:rPr>
              <a:t>Az EPA-EBA országokból importált nyerscukor ára  </a:t>
            </a:r>
          </a:p>
          <a:p>
            <a:pPr marL="586740">
              <a:spcBef>
                <a:spcPts val="260"/>
              </a:spcBef>
              <a:spcAft>
                <a:spcPts val="0"/>
              </a:spcAft>
            </a:pPr>
            <a:endParaRPr lang="hu-HU" sz="200" dirty="0">
              <a:latin typeface="Arial MT"/>
              <a:ea typeface="Arial MT"/>
              <a:cs typeface="Arial MT"/>
            </a:endParaRPr>
          </a:p>
          <a:p>
            <a:pPr marL="586740">
              <a:spcBef>
                <a:spcPts val="260"/>
              </a:spcBef>
              <a:spcAft>
                <a:spcPts val="0"/>
              </a:spcAft>
            </a:pPr>
            <a:r>
              <a:rPr lang="hu-HU" sz="900" dirty="0">
                <a:effectLst/>
                <a:latin typeface="Arial MT"/>
                <a:ea typeface="Arial MT"/>
                <a:cs typeface="Arial MT"/>
              </a:rPr>
              <a:t>Az EPA-EBA országokból importált fehér cukor ára </a:t>
            </a:r>
          </a:p>
          <a:p>
            <a:pPr marL="230505">
              <a:spcBef>
                <a:spcPts val="10"/>
              </a:spcBef>
              <a:spcAft>
                <a:spcPts val="0"/>
              </a:spcAft>
              <a:tabLst>
                <a:tab pos="586740" algn="l"/>
              </a:tabLst>
            </a:pPr>
            <a:r>
              <a:rPr lang="hu-HU" sz="900" dirty="0">
                <a:effectLst/>
                <a:latin typeface="Arial MT"/>
                <a:ea typeface="Arial MT"/>
                <a:cs typeface="Arial MT"/>
              </a:rPr>
              <a:t> 	</a:t>
            </a:r>
            <a:endParaRPr lang="hu-HU" sz="100" dirty="0">
              <a:latin typeface="Arial MT"/>
              <a:ea typeface="Arial MT"/>
              <a:cs typeface="Arial MT"/>
            </a:endParaRPr>
          </a:p>
          <a:p>
            <a:pPr marL="230505">
              <a:spcBef>
                <a:spcPts val="10"/>
              </a:spcBef>
              <a:spcAft>
                <a:spcPts val="0"/>
              </a:spcAft>
              <a:tabLst>
                <a:tab pos="586740" algn="l"/>
              </a:tabLst>
            </a:pPr>
            <a:r>
              <a:rPr lang="hu-HU" sz="500" dirty="0">
                <a:latin typeface="Arial MT"/>
                <a:ea typeface="Arial MT"/>
                <a:cs typeface="Arial MT"/>
              </a:rPr>
              <a:t>	</a:t>
            </a:r>
            <a:r>
              <a:rPr lang="hu-HU" sz="1000" dirty="0">
                <a:latin typeface="Arial MT"/>
                <a:ea typeface="Arial MT"/>
                <a:cs typeface="Arial MT"/>
              </a:rPr>
              <a:t>A fehér cukor átlagára a Közösségen belül</a:t>
            </a:r>
            <a:endParaRPr lang="hu-HU" sz="1000" dirty="0">
              <a:latin typeface="Arial MT"/>
            </a:endParaRPr>
          </a:p>
          <a:p>
            <a:pPr marL="230505">
              <a:spcBef>
                <a:spcPts val="10"/>
              </a:spcBef>
              <a:spcAft>
                <a:spcPts val="0"/>
              </a:spcAft>
              <a:tabLst>
                <a:tab pos="586740" algn="l"/>
              </a:tabLst>
            </a:pPr>
            <a:endParaRPr lang="hu-HU" sz="900" dirty="0">
              <a:latin typeface="Arial MT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ED632A0D-221D-35F6-6ED0-FDE484446155}"/>
              </a:ext>
            </a:extLst>
          </p:cNvPr>
          <p:cNvSpPr txBox="1"/>
          <p:nvPr/>
        </p:nvSpPr>
        <p:spPr>
          <a:xfrm>
            <a:off x="7541720" y="4798968"/>
            <a:ext cx="2490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6890" marR="533400" indent="-287020">
              <a:spcAft>
                <a:spcPts val="0"/>
              </a:spcAft>
            </a:pPr>
            <a:r>
              <a:rPr lang="en-US" sz="1000" dirty="0">
                <a:effectLst/>
                <a:latin typeface="Arial MT"/>
                <a:ea typeface="Arial MT"/>
                <a:cs typeface="Arial MT"/>
              </a:rPr>
              <a:t>EU27 + UK</a:t>
            </a:r>
            <a:r>
              <a:rPr lang="en-US" sz="1000" spc="5" dirty="0">
                <a:effectLst/>
                <a:latin typeface="Arial MT"/>
                <a:ea typeface="Arial MT"/>
                <a:cs typeface="Arial MT"/>
              </a:rPr>
              <a:t> </a:t>
            </a:r>
            <a:endParaRPr lang="hu-HU" sz="1000" spc="5" dirty="0">
              <a:effectLst/>
              <a:latin typeface="Arial MT"/>
              <a:ea typeface="Arial MT"/>
              <a:cs typeface="Arial MT"/>
            </a:endParaRPr>
          </a:p>
          <a:p>
            <a:pPr marL="516890" marR="533400" indent="-287020">
              <a:spcAft>
                <a:spcPts val="0"/>
              </a:spcAft>
            </a:pPr>
            <a:r>
              <a:rPr lang="en-US" sz="1000" spc="5" dirty="0">
                <a:effectLst/>
                <a:latin typeface="Arial MT"/>
                <a:ea typeface="Arial MT"/>
                <a:cs typeface="Arial MT"/>
              </a:rPr>
              <a:t>2020/2/1-től</a:t>
            </a:r>
            <a:r>
              <a:rPr lang="en-US" sz="1000" dirty="0">
                <a:effectLst/>
                <a:latin typeface="Arial MT"/>
                <a:ea typeface="Arial MT"/>
                <a:cs typeface="Arial MT"/>
              </a:rPr>
              <a:t> 2020/12/31-ig</a:t>
            </a:r>
            <a:endParaRPr lang="hu-HU" sz="1000" dirty="0">
              <a:effectLst/>
              <a:latin typeface="Arial MT"/>
              <a:ea typeface="Arial MT"/>
              <a:cs typeface="Arial MT"/>
            </a:endParaRP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7909C93-E0E9-CB7C-B590-DB2CA99BBAED}"/>
              </a:ext>
            </a:extLst>
          </p:cNvPr>
          <p:cNvSpPr txBox="1"/>
          <p:nvPr/>
        </p:nvSpPr>
        <p:spPr>
          <a:xfrm>
            <a:off x="8229601" y="2106706"/>
            <a:ext cx="101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W: 764 </a:t>
            </a:r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751EE493-54B2-E9E2-194A-E5BE3B7127F3}"/>
              </a:ext>
            </a:extLst>
          </p:cNvPr>
          <p:cNvSpPr txBox="1"/>
          <p:nvPr/>
        </p:nvSpPr>
        <p:spPr>
          <a:xfrm>
            <a:off x="8507506" y="4284792"/>
            <a:ext cx="94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R: 640</a:t>
            </a:r>
          </a:p>
        </p:txBody>
      </p: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B6469447-BE1A-ECC3-1BC7-58C90A95CB92}"/>
              </a:ext>
            </a:extLst>
          </p:cNvPr>
          <p:cNvCxnSpPr/>
          <p:nvPr/>
        </p:nvCxnSpPr>
        <p:spPr>
          <a:xfrm>
            <a:off x="9018494" y="2476038"/>
            <a:ext cx="252247" cy="1127774"/>
          </a:xfrm>
          <a:prstGeom prst="line">
            <a:avLst/>
          </a:prstGeom>
          <a:ln w="19050">
            <a:solidFill>
              <a:srgbClr val="36B4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>
            <a:extLst>
              <a:ext uri="{FF2B5EF4-FFF2-40B4-BE49-F238E27FC236}">
                <a16:creationId xmlns:a16="http://schemas.microsoft.com/office/drawing/2014/main" id="{5D6B5B25-6995-F419-8ADE-9A16BCAE946B}"/>
              </a:ext>
            </a:extLst>
          </p:cNvPr>
          <p:cNvCxnSpPr>
            <a:cxnSpLocks/>
          </p:cNvCxnSpPr>
          <p:nvPr/>
        </p:nvCxnSpPr>
        <p:spPr>
          <a:xfrm flipH="1">
            <a:off x="9090212" y="3899647"/>
            <a:ext cx="180529" cy="52813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899425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285</Words>
  <Application>Microsoft Office PowerPoint</Application>
  <PresentationFormat>Szélesvásznú</PresentationFormat>
  <Paragraphs>48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Arial</vt:lpstr>
      <vt:lpstr>Arial MT</vt:lpstr>
      <vt:lpstr>Calibri</vt:lpstr>
      <vt:lpstr>Trebuchet MS</vt:lpstr>
      <vt:lpstr>Wingdings 3</vt:lpstr>
      <vt:lpstr>Dimenzió</vt:lpstr>
      <vt:lpstr>Cukorár jelentés </vt:lpstr>
      <vt:lpstr>A fehér cukor EU-s referencia és piaci ára</vt:lpstr>
      <vt:lpstr>A fehér cukor EU-s és regionális piaci ára</vt:lpstr>
      <vt:lpstr>A fehér cukor átlagára a Közösségen belül Gyártelepi ár, a homogén, szemcsés kristályú, átlagos minőségű cukorra, ömlesztve vagy big bag kiszerelésben</vt:lpstr>
      <vt:lpstr>A fehér cukor EU-s referencia és piaci ára A Londoni tőzsde világpiaci árához képest (első jövőbeli havi átlag $/t - €/t)  </vt:lpstr>
      <vt:lpstr>Az ACP országokból importált nyers- és fehércukor átlagára (CIF)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Cukorár jelentés </dc:title>
  <dc:creator>User</dc:creator>
  <cp:lastModifiedBy>User</cp:lastModifiedBy>
  <cp:revision>2</cp:revision>
  <dcterms:created xsi:type="dcterms:W3CDTF">2023-09-27T09:46:16Z</dcterms:created>
  <dcterms:modified xsi:type="dcterms:W3CDTF">2023-09-27T10:45:38Z</dcterms:modified>
</cp:coreProperties>
</file>