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466" r:id="rId6"/>
    <p:sldId id="3007" r:id="rId7"/>
    <p:sldId id="467" r:id="rId8"/>
    <p:sldId id="473" r:id="rId9"/>
    <p:sldId id="3003" r:id="rId10"/>
    <p:sldId id="3005" r:id="rId11"/>
    <p:sldId id="430" r:id="rId12"/>
    <p:sldId id="3019" r:id="rId13"/>
    <p:sldId id="3018" r:id="rId14"/>
    <p:sldId id="472" r:id="rId15"/>
    <p:sldId id="3004" r:id="rId16"/>
    <p:sldId id="3006" r:id="rId17"/>
    <p:sldId id="433" r:id="rId18"/>
    <p:sldId id="3000" r:id="rId19"/>
    <p:sldId id="3001" r:id="rId20"/>
    <p:sldId id="3002" r:id="rId21"/>
    <p:sldId id="3008" r:id="rId22"/>
    <p:sldId id="3021" r:id="rId23"/>
    <p:sldId id="301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orient="horz" pos="2160" userDrawn="1">
          <p15:clr>
            <a:srgbClr val="A4A3A4"/>
          </p15:clr>
        </p15:guide>
        <p15:guide id="4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87600" autoAdjust="0"/>
  </p:normalViewPr>
  <p:slideViewPr>
    <p:cSldViewPr snapToGrid="0" showGuides="1">
      <p:cViewPr varScale="1">
        <p:scale>
          <a:sx n="101" d="100"/>
          <a:sy n="101" d="100"/>
        </p:scale>
        <p:origin x="126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5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0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EF102-6B58-4475-93A2-46035932CE2D}" type="datetimeFigureOut">
              <a:rPr lang="de-AT" smtClean="0"/>
              <a:pPr/>
              <a:t>02.10.2023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1DA0-2AC9-469E-A847-1E7EABD90E8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630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AAF5F-2D87-4414-8A0D-DB843C732951}" type="datetimeFigureOut">
              <a:rPr lang="de-AT" smtClean="0"/>
              <a:pPr/>
              <a:t>02.10.2023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39CE-60A7-40B8-B3DB-AC86B1EB506D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89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5457524"/>
            <a:ext cx="12191999" cy="1405464"/>
          </a:xfrm>
          <a:solidFill>
            <a:schemeClr val="bg1"/>
          </a:solidFill>
        </p:spPr>
        <p:txBody>
          <a:bodyPr lIns="522000" tIns="270000" anchor="t"/>
          <a:lstStyle>
            <a:lvl1pPr marL="0" indent="0" algn="l">
              <a:lnSpc>
                <a:spcPct val="100000"/>
              </a:lnSpc>
              <a:defRPr lang="de-AT" sz="2400" i="0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Change text by clicking here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A5EAA236-56C1-47B8-8FA2-2578AACB9729}"/>
              </a:ext>
            </a:extLst>
          </p:cNvPr>
          <p:cNvGrpSpPr/>
          <p:nvPr userDrawn="1"/>
        </p:nvGrpSpPr>
        <p:grpSpPr>
          <a:xfrm>
            <a:off x="515938" y="0"/>
            <a:ext cx="2303462" cy="3831771"/>
            <a:chOff x="515938" y="0"/>
            <a:chExt cx="2303462" cy="3831771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F5089FDA-C36A-48F3-ACF9-9A0D37276E04}"/>
                </a:ext>
              </a:extLst>
            </p:cNvPr>
            <p:cNvSpPr/>
            <p:nvPr userDrawn="1"/>
          </p:nvSpPr>
          <p:spPr>
            <a:xfrm>
              <a:off x="515938" y="0"/>
              <a:ext cx="2303462" cy="38317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itel 1">
              <a:extLst>
                <a:ext uri="{FF2B5EF4-FFF2-40B4-BE49-F238E27FC236}">
                  <a16:creationId xmlns:a16="http://schemas.microsoft.com/office/drawing/2014/main" xmlns="" id="{28BF7DB7-5063-4603-B1A0-DC61C51254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27069" y="2012009"/>
              <a:ext cx="1922313" cy="1343869"/>
            </a:xfrm>
            <a:prstGeom prst="rect">
              <a:avLst/>
            </a:prstGeom>
            <a:noFill/>
          </p:spPr>
          <p:txBody>
            <a:bodyPr vert="horz" lIns="0" tIns="34290" rIns="0" bIns="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783">
                <a:defRPr/>
              </a:pPr>
              <a:r>
                <a:rPr kumimoji="0" lang="en-GB" sz="3200" b="0" i="0" u="none" strike="noStrike" kern="1400" cap="none" spc="96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FRUIT</a:t>
              </a:r>
              <a:endParaRPr lang="en-GB" sz="3200" i="0" kern="1400" spc="700" baseline="0" noProof="0" dirty="0">
                <a:solidFill>
                  <a:sysClr val="window" lastClr="FFFFFF"/>
                </a:solidFill>
                <a:latin typeface="+mj-lt"/>
              </a:endParaRPr>
            </a:p>
            <a:p>
              <a:pPr algn="l" defTabSz="685783">
                <a:defRPr/>
              </a:pPr>
              <a:r>
                <a:rPr lang="en-GB" sz="1600" i="0" kern="1400" spc="300" baseline="0" noProof="0" dirty="0">
                  <a:solidFill>
                    <a:sysClr val="window" lastClr="FFFFFF"/>
                  </a:solidFill>
                  <a:latin typeface="+mj-lt"/>
                </a:rPr>
                <a:t> </a:t>
              </a:r>
              <a:r>
                <a:rPr lang="en-GB" sz="3200" i="0" kern="1400" spc="300" baseline="0" noProof="0" dirty="0">
                  <a:solidFill>
                    <a:sysClr val="window" lastClr="FFFFFF"/>
                  </a:solidFill>
                  <a:latin typeface="+mj-lt"/>
                </a:rPr>
                <a:t>STARCH</a:t>
              </a:r>
              <a:endParaRPr lang="en-GB" sz="3200" i="0" kern="1400" spc="380" baseline="0" noProof="0" dirty="0">
                <a:solidFill>
                  <a:sysClr val="window" lastClr="FFFFFF"/>
                </a:solidFill>
                <a:latin typeface="+mj-lt"/>
              </a:endParaRPr>
            </a:p>
            <a:p>
              <a:pPr algn="ctr" defTabSz="685783">
                <a:defRPr/>
              </a:pPr>
              <a:r>
                <a:rPr kumimoji="0" lang="en-GB" sz="3200" b="0" i="0" u="none" strike="noStrike" kern="1400" cap="none" spc="7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SUGAR</a:t>
              </a:r>
              <a:endParaRPr lang="en-GB" sz="3200" i="0" kern="1400" spc="960" baseline="0" noProof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xmlns="" id="{38532FC3-00A4-4047-B995-004D4181A7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8514" y="3479816"/>
              <a:ext cx="2133424" cy="22574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r>
                <a:rPr lang="en-GB" sz="1200" spc="140" baseline="0" noProof="0" dirty="0">
                  <a:solidFill>
                    <a:sysClr val="window" lastClr="FFFFFF"/>
                  </a:solidFill>
                  <a:latin typeface="+mn-lt"/>
                </a:rPr>
                <a:t>The natural upgrade</a:t>
              </a: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xmlns="" id="{62F99904-29CB-4D48-AE47-69FF8FE3C648}"/>
                </a:ext>
              </a:extLst>
            </p:cNvPr>
            <p:cNvCxnSpPr/>
            <p:nvPr userDrawn="1"/>
          </p:nvCxnSpPr>
          <p:spPr>
            <a:xfrm>
              <a:off x="803669" y="3399015"/>
              <a:ext cx="171000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A49F92CF-A1AB-4B03-A21D-1FE3062D0E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03" y="608459"/>
              <a:ext cx="1356932" cy="7920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Bildplatzhalter 14">
            <a:extLst>
              <a:ext uri="{FF2B5EF4-FFF2-40B4-BE49-F238E27FC236}">
                <a16:creationId xmlns:a16="http://schemas.microsoft.com/office/drawing/2014/main" xmlns="" id="{022AD9BC-6B9F-4A85-9CD3-6D7B37515B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9526"/>
            <a:ext cx="12192000" cy="5467050"/>
          </a:xfrm>
          <a:custGeom>
            <a:avLst/>
            <a:gdLst>
              <a:gd name="connsiteX0" fmla="*/ 515939 w 12192000"/>
              <a:gd name="connsiteY0" fmla="*/ 9526 h 5467050"/>
              <a:gd name="connsiteX1" fmla="*/ 515939 w 12192000"/>
              <a:gd name="connsiteY1" fmla="*/ 3841297 h 5467050"/>
              <a:gd name="connsiteX2" fmla="*/ 2819401 w 12192000"/>
              <a:gd name="connsiteY2" fmla="*/ 3841297 h 5467050"/>
              <a:gd name="connsiteX3" fmla="*/ 2819401 w 12192000"/>
              <a:gd name="connsiteY3" fmla="*/ 9526 h 5467050"/>
              <a:gd name="connsiteX4" fmla="*/ 0 w 12192000"/>
              <a:gd name="connsiteY4" fmla="*/ 0 h 5467050"/>
              <a:gd name="connsiteX5" fmla="*/ 12192000 w 12192000"/>
              <a:gd name="connsiteY5" fmla="*/ 0 h 5467050"/>
              <a:gd name="connsiteX6" fmla="*/ 12192000 w 12192000"/>
              <a:gd name="connsiteY6" fmla="*/ 5467050 h 5467050"/>
              <a:gd name="connsiteX7" fmla="*/ 0 w 12192000"/>
              <a:gd name="connsiteY7" fmla="*/ 5467050 h 54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467050">
                <a:moveTo>
                  <a:pt x="515939" y="9526"/>
                </a:moveTo>
                <a:lnTo>
                  <a:pt x="515939" y="3841297"/>
                </a:lnTo>
                <a:lnTo>
                  <a:pt x="2819401" y="3841297"/>
                </a:lnTo>
                <a:lnTo>
                  <a:pt x="2819401" y="95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67050"/>
                </a:lnTo>
                <a:lnTo>
                  <a:pt x="0" y="5467050"/>
                </a:lnTo>
                <a:close/>
              </a:path>
            </a:pathLst>
          </a:custGeom>
          <a:solidFill>
            <a:srgbClr val="C81E3C">
              <a:alpha val="40000"/>
            </a:srgb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the symbol</a:t>
            </a:r>
          </a:p>
        </p:txBody>
      </p:sp>
    </p:spTree>
    <p:extLst>
      <p:ext uri="{BB962C8B-B14F-4D97-AF65-F5344CB8AC3E}">
        <p14:creationId xmlns:p14="http://schemas.microsoft.com/office/powerpoint/2010/main" val="40618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04175" y="2241551"/>
            <a:ext cx="3662363" cy="41751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972608F-82F5-40E7-9BDD-ED9CBA7272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800" y="2241550"/>
            <a:ext cx="7407276" cy="417512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92D03B-8446-4F57-8B72-8225A475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15377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953888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l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03540" y="0"/>
            <a:ext cx="3672524" cy="64916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D3031DDD-3185-4E8B-B56B-FE86EF05C3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2776538"/>
            <a:ext cx="7416802" cy="36401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 dirty="0"/>
              <a:t>Change text by clicking here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C41670-85A0-41BF-9B87-B7DCB9D33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8000" y="873427"/>
            <a:ext cx="5484739" cy="49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91749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54987" y="2016499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FA8771-2F34-4FCF-9A94-C1A85FAF2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09529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29408"/>
            <a:ext cx="12192000" cy="5128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B21EF7-8348-4E52-A18F-3D5E0E2C2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305822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515939" y="2241550"/>
            <a:ext cx="3671887" cy="4175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259264" y="2241550"/>
            <a:ext cx="3673475" cy="41751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8004178" y="2241551"/>
            <a:ext cx="3671887" cy="41751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91" y="2016498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899903" y="2016497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10082" y="2016498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F87C1C-A3E7-4605-BC90-CFF490680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326015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8003540" y="-8471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03540" y="4321304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953888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l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03540" y="2161833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29A7F49-AE85-452F-A589-13EF331DA2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800" y="2776538"/>
            <a:ext cx="7406641" cy="36401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AA1086DF-C273-423E-AACD-3425E8593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8000" y="864000"/>
            <a:ext cx="5555540" cy="493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Change Text by clicking 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977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ima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515939" y="2241548"/>
            <a:ext cx="3671887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259264" y="2241548"/>
            <a:ext cx="3673475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8004178" y="2241548"/>
            <a:ext cx="3671887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410868" y="2016496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54194" y="2016495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901603" y="2016494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61549"/>
            <a:ext cx="3671887" cy="2555127"/>
          </a:xfrm>
        </p:spPr>
        <p:txBody>
          <a:bodyPr lIns="72000" tIns="72000" rIns="72000"/>
          <a:lstStyle>
            <a:lvl1pPr>
              <a:buFont typeface="Arial" pitchFamily="34" charset="0"/>
              <a:buNone/>
              <a:defRPr baseline="0"/>
            </a:lvl1pPr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259265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004178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CE28AF1-C0C2-4109-95FD-C9D1556A1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75902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6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939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2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238796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4259988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4" name="Bildplatzhalter 7"/>
          <p:cNvSpPr>
            <a:spLocks noGrp="1"/>
          </p:cNvSpPr>
          <p:nvPr>
            <p:ph type="pic" sz="quarter" idx="22" hasCustomPrompt="1"/>
          </p:nvPr>
        </p:nvSpPr>
        <p:spPr>
          <a:xfrm>
            <a:off x="613201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5" name="Bildplatzhalt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4039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6" name="Bildplatzhalter 7"/>
          <p:cNvSpPr>
            <a:spLocks noGrp="1"/>
          </p:cNvSpPr>
          <p:nvPr>
            <p:ph type="pic" sz="quarter" idx="24" hasCustomPrompt="1"/>
          </p:nvPr>
        </p:nvSpPr>
        <p:spPr>
          <a:xfrm>
            <a:off x="987606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565369" y="4671614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057646" y="4696107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40" name="Textplatzhalt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243285" y="4680081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366213" y="4680081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A1797F1-3935-416B-87C3-609B18C042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37" y="2241550"/>
            <a:ext cx="11160126" cy="23637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E40C97-D942-4C1E-A9E3-D14C84422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8623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A14618-6328-4199-A90F-3B45A49DB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Change Text by clicking here</a:t>
            </a:r>
            <a:endParaRPr lang="de-AT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87E7AD91-710E-4E67-BF85-2EE194769C3C}"/>
              </a:ext>
            </a:extLst>
          </p:cNvPr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7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r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5457524"/>
            <a:ext cx="12191999" cy="1405464"/>
          </a:xfrm>
          <a:solidFill>
            <a:schemeClr val="bg1"/>
          </a:solidFill>
        </p:spPr>
        <p:txBody>
          <a:bodyPr lIns="522000" tIns="270000" anchor="t"/>
          <a:lstStyle>
            <a:lvl1pPr marL="0" indent="0" algn="l">
              <a:lnSpc>
                <a:spcPct val="100000"/>
              </a:lnSpc>
              <a:defRPr lang="de-AT" sz="2400" i="0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Change text by clicking here</a:t>
            </a:r>
          </a:p>
        </p:txBody>
      </p:sp>
      <p:pic>
        <p:nvPicPr>
          <p:cNvPr id="12" name="Bildplatzhalter 4" descr="Ein Bild, das Boden, Essen, Kuchen, Tisch enthält.&#10;&#10;Automatisch generierte Beschreibung">
            <a:extLst>
              <a:ext uri="{FF2B5EF4-FFF2-40B4-BE49-F238E27FC236}">
                <a16:creationId xmlns:a16="http://schemas.microsoft.com/office/drawing/2014/main" xmlns="" id="{A59066E8-E90B-4AA8-AE10-C238DDCE0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 b="1"/>
          <a:stretch/>
        </p:blipFill>
        <p:spPr>
          <a:xfrm>
            <a:off x="-1" y="0"/>
            <a:ext cx="12192000" cy="545752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59EA6851-5BE9-4614-9E35-BB85FAB34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660"/>
          <a:stretch/>
        </p:blipFill>
        <p:spPr>
          <a:xfrm>
            <a:off x="515937" y="0"/>
            <a:ext cx="1619251" cy="166186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2343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6" name="Gerader Verbinder 10"/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029EFD3D-A948-4F9C-A1B8-645EE32F3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95BE48D6-2242-4AC8-BBF3-98B70D852A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799" y="2241550"/>
            <a:ext cx="11161267" cy="4175124"/>
          </a:xfrm>
        </p:spPr>
        <p:txBody>
          <a:bodyPr/>
          <a:lstStyle>
            <a:lvl1pPr>
              <a:buClr>
                <a:schemeClr val="accent1"/>
              </a:buClr>
              <a:buSzPct val="85000"/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265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9">
            <a:extLst>
              <a:ext uri="{FF2B5EF4-FFF2-40B4-BE49-F238E27FC236}">
                <a16:creationId xmlns:a16="http://schemas.microsoft.com/office/drawing/2014/main" xmlns="" id="{9BE9C68B-FFB6-4599-B86A-421C34902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8" name="Gerader Verbinder 10">
            <a:extLst>
              <a:ext uri="{FF2B5EF4-FFF2-40B4-BE49-F238E27FC236}">
                <a16:creationId xmlns:a16="http://schemas.microsoft.com/office/drawing/2014/main" xmlns="" id="{58D05D1D-53CB-45E2-A6D9-57E79A5423A3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7">
            <a:extLst>
              <a:ext uri="{FF2B5EF4-FFF2-40B4-BE49-F238E27FC236}">
                <a16:creationId xmlns:a16="http://schemas.microsoft.com/office/drawing/2014/main" xmlns="" id="{08184836-6537-4819-A5D3-DF6EBC510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xmlns="" id="{53138F63-5EC7-47F4-9E40-7D2BC0E7C73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939" y="2241550"/>
            <a:ext cx="11160124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Add a table, graph or image by clicking on the symbols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9">
            <a:extLst>
              <a:ext uri="{FF2B5EF4-FFF2-40B4-BE49-F238E27FC236}">
                <a16:creationId xmlns:a16="http://schemas.microsoft.com/office/drawing/2014/main" xmlns="" id="{5FD72730-23B3-4944-867F-52E510CBE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4" name="Gerader Verbinder 10">
            <a:extLst>
              <a:ext uri="{FF2B5EF4-FFF2-40B4-BE49-F238E27FC236}">
                <a16:creationId xmlns:a16="http://schemas.microsoft.com/office/drawing/2014/main" xmlns="" id="{3FA80ACA-ECB4-432F-9920-D4200E0FBEF0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7">
            <a:extLst>
              <a:ext uri="{FF2B5EF4-FFF2-40B4-BE49-F238E27FC236}">
                <a16:creationId xmlns:a16="http://schemas.microsoft.com/office/drawing/2014/main" xmlns="" id="{ED770721-45D8-4ACC-AD9C-463C67F0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xmlns="" id="{58A96960-6BF9-4D3F-BB3E-BCD3A046D3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4177" y="2241550"/>
            <a:ext cx="3671889" cy="4175124"/>
          </a:xfrm>
        </p:spPr>
        <p:txBody>
          <a:bodyPr/>
          <a:lstStyle>
            <a:lvl1pPr>
              <a:buClr>
                <a:schemeClr val="accent1"/>
              </a:buClr>
              <a:buSzPct val="85000"/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xmlns="" id="{5B774AE7-2C99-41BE-9300-72E9D39E33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939" y="2241550"/>
            <a:ext cx="7416800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Add a table, graph or image by clicking on the symbols</a:t>
            </a:r>
          </a:p>
        </p:txBody>
      </p:sp>
    </p:spTree>
    <p:extLst>
      <p:ext uri="{BB962C8B-B14F-4D97-AF65-F5344CB8AC3E}">
        <p14:creationId xmlns:p14="http://schemas.microsoft.com/office/powerpoint/2010/main" val="2284744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04175" y="2241551"/>
            <a:ext cx="3662363" cy="41751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684277F-80EA-48BC-B772-6DD34BB52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00" y="2241550"/>
            <a:ext cx="7407276" cy="417512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BB8F5B9-A863-4C02-B125-EDBF439337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5FA5F88B-01D2-4F71-BE15-54087108F0EA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7">
            <a:extLst>
              <a:ext uri="{FF2B5EF4-FFF2-40B4-BE49-F238E27FC236}">
                <a16:creationId xmlns:a16="http://schemas.microsoft.com/office/drawing/2014/main" xmlns="" id="{D22DE38E-1467-49DF-B864-DE791D818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137091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953888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l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03540" y="0"/>
            <a:ext cx="3672524" cy="64916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72496BD-781D-4840-813D-ABF23AA6E2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7" y="2776538"/>
            <a:ext cx="7416802" cy="36401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F2386136-E18A-433A-A60D-FFA091BE1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5554547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366B5AB5-5E74-4B8D-AC8E-7F4374FED879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6971244D-C427-4923-898B-2038FF1A0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5553929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07258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54987" y="2016499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xmlns="" id="{6012E125-07B6-4DC0-88B6-F88DFA0F1C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2" name="Gerader Verbinder 10">
            <a:extLst>
              <a:ext uri="{FF2B5EF4-FFF2-40B4-BE49-F238E27FC236}">
                <a16:creationId xmlns:a16="http://schemas.microsoft.com/office/drawing/2014/main" xmlns="" id="{5797ED01-0D7A-48C6-92A8-6E0669EF4E40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7">
            <a:extLst>
              <a:ext uri="{FF2B5EF4-FFF2-40B4-BE49-F238E27FC236}">
                <a16:creationId xmlns:a16="http://schemas.microsoft.com/office/drawing/2014/main" xmlns="" id="{8183586F-A363-49B3-94A1-2431FB4C9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551765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29408"/>
            <a:ext cx="12192000" cy="5128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849239A5-080E-41FC-824A-7BE3E731F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F9493313-D1B3-4B3E-AFF8-F9A470CE874D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B4CC7E2D-3A8B-4FF2-9370-A70471ED9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67144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8003540" y="-8471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03540" y="4321304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953888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l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03540" y="2161833"/>
            <a:ext cx="3662363" cy="20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3CA9F4A8-2319-4E32-B3A8-6AD3A21491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800" y="2776538"/>
            <a:ext cx="7406641" cy="36401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3D859E97-33C2-416E-A391-7714152882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5554547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15" name="Gerader Verbinder 10">
            <a:extLst>
              <a:ext uri="{FF2B5EF4-FFF2-40B4-BE49-F238E27FC236}">
                <a16:creationId xmlns:a16="http://schemas.microsoft.com/office/drawing/2014/main" xmlns="" id="{5EFBCF26-1403-4D3D-9EC3-E9B9723101A1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7">
            <a:extLst>
              <a:ext uri="{FF2B5EF4-FFF2-40B4-BE49-F238E27FC236}">
                <a16:creationId xmlns:a16="http://schemas.microsoft.com/office/drawing/2014/main" xmlns="" id="{A9218874-1D89-4FF4-89D8-E9869AE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5553929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66194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3 images with ima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515939" y="2241548"/>
            <a:ext cx="3671887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259264" y="2241548"/>
            <a:ext cx="3673475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8004178" y="2241548"/>
            <a:ext cx="3671887" cy="16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61549"/>
            <a:ext cx="3671887" cy="2555127"/>
          </a:xfrm>
        </p:spPr>
        <p:txBody>
          <a:bodyPr lIns="72000" tIns="72000" rIns="72000"/>
          <a:lstStyle>
            <a:lvl1pPr>
              <a:defRPr baseline="0"/>
            </a:lvl1pPr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259265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004178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410870" y="2016496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54196" y="2016495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901605" y="2016494"/>
            <a:ext cx="1882027" cy="4501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22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9">
            <a:extLst>
              <a:ext uri="{FF2B5EF4-FFF2-40B4-BE49-F238E27FC236}">
                <a16:creationId xmlns:a16="http://schemas.microsoft.com/office/drawing/2014/main" xmlns="" id="{0B5A4F8D-C84F-43C7-A990-FD7AEAAEC1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25" name="Gerader Verbinder 10">
            <a:extLst>
              <a:ext uri="{FF2B5EF4-FFF2-40B4-BE49-F238E27FC236}">
                <a16:creationId xmlns:a16="http://schemas.microsoft.com/office/drawing/2014/main" xmlns="" id="{7D9BA7C6-D817-43D6-8A79-347A8C74F823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7">
            <a:extLst>
              <a:ext uri="{FF2B5EF4-FFF2-40B4-BE49-F238E27FC236}">
                <a16:creationId xmlns:a16="http://schemas.microsoft.com/office/drawing/2014/main" xmlns="" id="{299A02F9-485C-4BE0-94E3-1D7EEF02A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3747170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/>
          <p:cNvSpPr>
            <a:spLocks noGrp="1"/>
          </p:cNvSpPr>
          <p:nvPr>
            <p:ph type="pic" sz="quarter" idx="19" hasCustomPrompt="1"/>
          </p:nvPr>
        </p:nvSpPr>
        <p:spPr>
          <a:xfrm>
            <a:off x="514800" y="2241550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0" hasCustomPrompt="1"/>
          </p:nvPr>
        </p:nvSpPr>
        <p:spPr>
          <a:xfrm>
            <a:off x="514800" y="4366579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1" hasCustomPrompt="1"/>
          </p:nvPr>
        </p:nvSpPr>
        <p:spPr>
          <a:xfrm>
            <a:off x="4252220" y="2241550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22" hasCustomPrompt="1"/>
          </p:nvPr>
        </p:nvSpPr>
        <p:spPr>
          <a:xfrm>
            <a:off x="4251803" y="4366579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 hasCustomPrompt="1"/>
          </p:nvPr>
        </p:nvSpPr>
        <p:spPr>
          <a:xfrm>
            <a:off x="7986498" y="2241550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24" hasCustomPrompt="1"/>
          </p:nvPr>
        </p:nvSpPr>
        <p:spPr>
          <a:xfrm>
            <a:off x="7986081" y="4366579"/>
            <a:ext cx="3671888" cy="20526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9">
            <a:extLst>
              <a:ext uri="{FF2B5EF4-FFF2-40B4-BE49-F238E27FC236}">
                <a16:creationId xmlns:a16="http://schemas.microsoft.com/office/drawing/2014/main" xmlns="" id="{74D9FB0F-0CB7-41E2-B432-C925B4F2A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21" name="Gerader Verbinder 10">
            <a:extLst>
              <a:ext uri="{FF2B5EF4-FFF2-40B4-BE49-F238E27FC236}">
                <a16:creationId xmlns:a16="http://schemas.microsoft.com/office/drawing/2014/main" xmlns="" id="{5E0FCFEF-B672-46F3-81BF-E09BEE499E58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7">
            <a:extLst>
              <a:ext uri="{FF2B5EF4-FFF2-40B4-BE49-F238E27FC236}">
                <a16:creationId xmlns:a16="http://schemas.microsoft.com/office/drawing/2014/main" xmlns="" id="{E0E9CB43-C31E-441E-94EE-3FB096B2A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66046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5457524"/>
            <a:ext cx="12191999" cy="1405464"/>
          </a:xfrm>
          <a:solidFill>
            <a:schemeClr val="bg1"/>
          </a:solidFill>
        </p:spPr>
        <p:txBody>
          <a:bodyPr lIns="522000" tIns="270000" anchor="t"/>
          <a:lstStyle>
            <a:lvl1pPr marL="0" indent="0" algn="l">
              <a:lnSpc>
                <a:spcPct val="100000"/>
              </a:lnSpc>
              <a:defRPr lang="de-AT" sz="2400" i="0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Change text by clicking here</a:t>
            </a:r>
          </a:p>
        </p:txBody>
      </p:sp>
      <p:pic>
        <p:nvPicPr>
          <p:cNvPr id="12" name="Bildplatzhalter 4">
            <a:extLst>
              <a:ext uri="{FF2B5EF4-FFF2-40B4-BE49-F238E27FC236}">
                <a16:creationId xmlns:a16="http://schemas.microsoft.com/office/drawing/2014/main" xmlns="" id="{19D278E0-B6C0-420D-94B8-515380B1F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" r="-1" b="1"/>
          <a:stretch/>
        </p:blipFill>
        <p:spPr>
          <a:xfrm>
            <a:off x="-1" y="0"/>
            <a:ext cx="12192000" cy="545752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7A00DB79-1189-44A5-A82C-52CF352A60FD}"/>
              </a:ext>
            </a:extLst>
          </p:cNvPr>
          <p:cNvGrpSpPr/>
          <p:nvPr userDrawn="1"/>
        </p:nvGrpSpPr>
        <p:grpSpPr>
          <a:xfrm>
            <a:off x="515937" y="0"/>
            <a:ext cx="1619251" cy="1661860"/>
            <a:chOff x="515937" y="0"/>
            <a:chExt cx="1619251" cy="166186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A51B9F09-2012-4028-850E-1D0C2159C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660"/>
            <a:stretch/>
          </p:blipFill>
          <p:spPr>
            <a:xfrm>
              <a:off x="515937" y="0"/>
              <a:ext cx="1619251" cy="166186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5F61C98A-9B45-4E7D-94B3-C6E0E2462E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562" y="1276792"/>
              <a:ext cx="972000" cy="226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894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 &amp; 6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939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238796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4259988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22" hasCustomPrompt="1"/>
          </p:nvPr>
        </p:nvSpPr>
        <p:spPr>
          <a:xfrm>
            <a:off x="613201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4039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24" hasCustomPrompt="1"/>
          </p:nvPr>
        </p:nvSpPr>
        <p:spPr>
          <a:xfrm>
            <a:off x="9876063" y="4889499"/>
            <a:ext cx="1800000" cy="1527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 dirty="0"/>
              <a:t>Add image by clicking on the symbol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565369" y="4671614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371260" y="4692146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 title</a:t>
            </a:r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182871" y="4672968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Image title</a:t>
            </a:r>
            <a:endParaRPr lang="de-AT" dirty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3" hasCustomPrompt="1"/>
          </p:nvPr>
        </p:nvSpPr>
        <p:spPr>
          <a:xfrm>
            <a:off x="9977906" y="4669437"/>
            <a:ext cx="1577456" cy="394705"/>
          </a:xfrm>
          <a:solidFill>
            <a:schemeClr val="accent1"/>
          </a:solidFill>
        </p:spPr>
        <p:txBody>
          <a:bodyPr wrap="none" lIns="108000" tIns="72000" rIns="108000" bIns="72000" anchor="ctr">
            <a:spAutoFit/>
          </a:bodyPr>
          <a:lstStyle>
            <a:lvl1pPr algn="ctr">
              <a:buNone/>
              <a:defRPr sz="1800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Image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CB35FEF-0575-4032-8F01-493567CD02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937" y="2241550"/>
            <a:ext cx="11160126" cy="23749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en-GB" noProof="0"/>
              <a:t>Change text by clicking here</a:t>
            </a:r>
          </a:p>
          <a:p>
            <a:pPr lvl="0"/>
            <a:endParaRPr lang="en-GB" noProof="0"/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xmlns="" id="{5E3882B0-7F72-495B-9A40-7C2A83A6A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27" name="Gerader Verbinder 10">
            <a:extLst>
              <a:ext uri="{FF2B5EF4-FFF2-40B4-BE49-F238E27FC236}">
                <a16:creationId xmlns:a16="http://schemas.microsoft.com/office/drawing/2014/main" xmlns="" id="{96CE8246-64A8-4065-9957-2B6CEB6109EF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7">
            <a:extLst>
              <a:ext uri="{FF2B5EF4-FFF2-40B4-BE49-F238E27FC236}">
                <a16:creationId xmlns:a16="http://schemas.microsoft.com/office/drawing/2014/main" xmlns="" id="{7B77AB1B-97E9-47B1-B9C0-A0ECEE62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2346653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xmlns="" id="{C1C14C2C-31A9-4BBF-954A-2B8ED25271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13" y="484067"/>
            <a:ext cx="9217025" cy="290513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lang="de-AT" sz="1600" i="0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Additional title</a:t>
            </a:r>
          </a:p>
        </p:txBody>
      </p:sp>
      <p:cxnSp>
        <p:nvCxnSpPr>
          <p:cNvPr id="9" name="Gerader Verbinder 10">
            <a:extLst>
              <a:ext uri="{FF2B5EF4-FFF2-40B4-BE49-F238E27FC236}">
                <a16:creationId xmlns:a16="http://schemas.microsoft.com/office/drawing/2014/main" xmlns="" id="{D987D719-D273-48C3-8214-5492900F0584}"/>
              </a:ext>
            </a:extLst>
          </p:cNvPr>
          <p:cNvCxnSpPr/>
          <p:nvPr userDrawn="1"/>
        </p:nvCxnSpPr>
        <p:spPr>
          <a:xfrm>
            <a:off x="2449612" y="803667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7">
            <a:extLst>
              <a:ext uri="{FF2B5EF4-FFF2-40B4-BE49-F238E27FC236}">
                <a16:creationId xmlns:a16="http://schemas.microsoft.com/office/drawing/2014/main" xmlns="" id="{ABCAEC97-5D1D-414D-8370-F6A8835B7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611" y="829785"/>
            <a:ext cx="9216000" cy="493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Change Text by clicking here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252DBEDC-84FC-4448-8C83-521A7CBFAAB8}"/>
              </a:ext>
            </a:extLst>
          </p:cNvPr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1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u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5457524"/>
            <a:ext cx="12191999" cy="1405464"/>
          </a:xfrm>
          <a:solidFill>
            <a:schemeClr val="bg1"/>
          </a:solidFill>
        </p:spPr>
        <p:txBody>
          <a:bodyPr lIns="522000" tIns="270000" anchor="t"/>
          <a:lstStyle>
            <a:lvl1pPr marL="0" indent="0" algn="l">
              <a:lnSpc>
                <a:spcPct val="100000"/>
              </a:lnSpc>
              <a:defRPr lang="de-AT" sz="2400" i="0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Change text by clicking here</a:t>
            </a:r>
          </a:p>
        </p:txBody>
      </p:sp>
      <p:pic>
        <p:nvPicPr>
          <p:cNvPr id="12" name="Bildplatzhalter 4">
            <a:extLst>
              <a:ext uri="{FF2B5EF4-FFF2-40B4-BE49-F238E27FC236}">
                <a16:creationId xmlns:a16="http://schemas.microsoft.com/office/drawing/2014/main" xmlns="" id="{385BCD5F-B9F5-4ECF-9B84-934974CFC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"/>
          <a:stretch/>
        </p:blipFill>
        <p:spPr>
          <a:xfrm>
            <a:off x="-3" y="0"/>
            <a:ext cx="12192004" cy="545500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3149A4D7-24FA-4B01-B934-71F92677400A}"/>
              </a:ext>
            </a:extLst>
          </p:cNvPr>
          <p:cNvGrpSpPr/>
          <p:nvPr userDrawn="1"/>
        </p:nvGrpSpPr>
        <p:grpSpPr>
          <a:xfrm>
            <a:off x="515937" y="0"/>
            <a:ext cx="1619251" cy="1661860"/>
            <a:chOff x="515937" y="0"/>
            <a:chExt cx="1619251" cy="166186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189DCE5C-EB1C-4276-996F-1C6F6F215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660"/>
            <a:stretch/>
          </p:blipFill>
          <p:spPr>
            <a:xfrm>
              <a:off x="515937" y="0"/>
              <a:ext cx="1619251" cy="166186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xmlns="" id="{5CAC845D-A9C6-4F77-80E8-AE5DC3CD5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5900" y="1270796"/>
              <a:ext cx="907200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r seg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17379" y="3063533"/>
            <a:ext cx="3445071" cy="281630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lang="de-DE" sz="1800" i="0" kern="1200" cap="all" spc="105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Change text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921275" y="3355076"/>
            <a:ext cx="9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254759" y="3"/>
            <a:ext cx="7937243" cy="6857999"/>
          </a:xfrm>
          <a:solidFill>
            <a:srgbClr val="E5E5E5"/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931124" y="3355076"/>
            <a:ext cx="10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6989" y="3384894"/>
            <a:ext cx="10769074" cy="524635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>
              <a:defRPr sz="10000" spc="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6891" y="6490755"/>
            <a:ext cx="3427410" cy="35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73186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259265" y="0"/>
            <a:ext cx="7932737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GB" noProof="0" dirty="0"/>
              <a:t>Add image by clicking on the symbol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11177" y="3355076"/>
            <a:ext cx="10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386052"/>
            <a:ext cx="11154921" cy="718079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07281" y="3063533"/>
            <a:ext cx="3751984" cy="281630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lang="de-DE" sz="1400" i="0" kern="1200" cap="all" spc="14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Change text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232079" y="6490755"/>
            <a:ext cx="3915455" cy="35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37334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A47440-915B-45F7-8B65-B3DB90B49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32F01AD1-BD9E-4DE6-A20E-6D9B49ACF3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799" y="2241550"/>
            <a:ext cx="11161267" cy="4175124"/>
          </a:xfrm>
        </p:spPr>
        <p:txBody>
          <a:bodyPr/>
          <a:lstStyle>
            <a:lvl1pPr>
              <a:buClr>
                <a:schemeClr val="accent1"/>
              </a:buClr>
              <a:buSzPct val="85000"/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265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11D34-5AAA-4B0C-9BA4-37F8CA4D4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CCE68890-88C0-493E-BE56-57395149FD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939" y="2241550"/>
            <a:ext cx="11160124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Add a table, graph or image by clicking on the symbols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4177" y="2241550"/>
            <a:ext cx="3671889" cy="4175124"/>
          </a:xfrm>
        </p:spPr>
        <p:txBody>
          <a:bodyPr/>
          <a:lstStyle>
            <a:lvl1pPr>
              <a:buClr>
                <a:schemeClr val="accent1"/>
              </a:buClr>
              <a:buSzPct val="85000"/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15939" y="2241550"/>
            <a:ext cx="7416800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/>
              <a:t>Add a table, graph or image by clicking on the symbols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2B39698D-3B44-46CF-9DAF-7397224DD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Change Text by clicking here</a:t>
            </a:r>
          </a:p>
        </p:txBody>
      </p:sp>
    </p:spTree>
    <p:extLst>
      <p:ext uri="{BB962C8B-B14F-4D97-AF65-F5344CB8AC3E}">
        <p14:creationId xmlns:p14="http://schemas.microsoft.com/office/powerpoint/2010/main" val="4714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132EF93-DC8E-4E5F-92FA-963E29B4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000" y="864000"/>
            <a:ext cx="9216000" cy="4932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GB" noProof="0" dirty="0"/>
              <a:t>Change Text by clicking here</a:t>
            </a: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515939" y="6500255"/>
            <a:ext cx="7416800" cy="3478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Title</a:t>
            </a:r>
            <a:r>
              <a:rPr lang="en-GB" baseline="0" noProof="0" dirty="0"/>
              <a:t> of the presentation. Location, date</a:t>
            </a:r>
            <a:endParaRPr lang="en-GB" noProof="0" dirty="0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9037322" y="6500255"/>
            <a:ext cx="2638743" cy="34783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9FA2EC-0AC6-400F-972E-B54D77AAA308}" type="slidenum">
              <a:rPr lang="de-AT" sz="1100" smtClean="0">
                <a:solidFill>
                  <a:schemeClr val="tx2"/>
                </a:solidFill>
              </a:rPr>
              <a:pPr/>
              <a:t>‹#›</a:t>
            </a:fld>
            <a:endParaRPr lang="de-AT" sz="1100" dirty="0">
              <a:solidFill>
                <a:schemeClr val="tx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939" y="2241552"/>
            <a:ext cx="11160124" cy="41751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dirty="0"/>
              <a:t>Change text by clicking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7626F400-F1D5-4623-9E30-4A91CCBBC40E}"/>
              </a:ext>
            </a:extLst>
          </p:cNvPr>
          <p:cNvGrpSpPr/>
          <p:nvPr userDrawn="1"/>
        </p:nvGrpSpPr>
        <p:grpSpPr>
          <a:xfrm>
            <a:off x="515937" y="0"/>
            <a:ext cx="1619251" cy="1449389"/>
            <a:chOff x="515937" y="0"/>
            <a:chExt cx="1619251" cy="144938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E0B80699-2FEB-430F-8057-DE822B5283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37" y="0"/>
              <a:ext cx="1619251" cy="1449389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xmlns="" id="{B9139DF6-0ADA-47D8-9610-9D39728A4CB3}"/>
                </a:ext>
              </a:extLst>
            </p:cNvPr>
            <p:cNvSpPr/>
            <p:nvPr/>
          </p:nvSpPr>
          <p:spPr>
            <a:xfrm>
              <a:off x="685984" y="1257679"/>
              <a:ext cx="1247723" cy="1917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35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694" r:id="rId5"/>
    <p:sldLayoutId id="2147483651" r:id="rId6"/>
    <p:sldLayoutId id="2147483650" r:id="rId7"/>
    <p:sldLayoutId id="2147483706" r:id="rId8"/>
    <p:sldLayoutId id="2147483654" r:id="rId9"/>
    <p:sldLayoutId id="2147483661" r:id="rId10"/>
    <p:sldLayoutId id="2147483721" r:id="rId11"/>
    <p:sldLayoutId id="2147483722" r:id="rId12"/>
    <p:sldLayoutId id="2147483723" r:id="rId13"/>
    <p:sldLayoutId id="2147483663" r:id="rId14"/>
    <p:sldLayoutId id="2147483717" r:id="rId15"/>
    <p:sldLayoutId id="2147483662" r:id="rId16"/>
    <p:sldLayoutId id="2147483666" r:id="rId17"/>
    <p:sldLayoutId id="2147483726" r:id="rId18"/>
    <p:sldLayoutId id="2147483731" r:id="rId19"/>
    <p:sldLayoutId id="2147483707" r:id="rId20"/>
    <p:sldLayoutId id="2147483708" r:id="rId21"/>
    <p:sldLayoutId id="2147483675" r:id="rId22"/>
    <p:sldLayoutId id="2147483673" r:id="rId23"/>
    <p:sldLayoutId id="2147483720" r:id="rId24"/>
    <p:sldLayoutId id="2147483718" r:id="rId25"/>
    <p:sldLayoutId id="2147483719" r:id="rId26"/>
    <p:sldLayoutId id="2147483696" r:id="rId27"/>
    <p:sldLayoutId id="2147483677" r:id="rId28"/>
    <p:sldLayoutId id="2147483679" r:id="rId29"/>
    <p:sldLayoutId id="2147483680" r:id="rId30"/>
    <p:sldLayoutId id="2147483732" r:id="rId3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387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1677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726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B5602C-B9D7-4CC8-85ED-025D0244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cukorpiac és a cukorrépatermesztés aktuális kérdései</a:t>
            </a:r>
            <a:r>
              <a:rPr lang="en-GB" dirty="0"/>
              <a:t/>
            </a:r>
            <a:br>
              <a:rPr lang="en-GB" dirty="0"/>
            </a:br>
            <a:r>
              <a:rPr lang="hu-HU" sz="2000" dirty="0"/>
              <a:t>2023. szeptember 19. Sopronhorpács</a:t>
            </a:r>
            <a:endParaRPr lang="de-AT" dirty="0"/>
          </a:p>
        </p:txBody>
      </p:sp>
      <p:pic>
        <p:nvPicPr>
          <p:cNvPr id="4" name="Bildplatzhalter 4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xmlns="" id="{48366382-54D1-4166-84C6-D6594EDAA2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045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321" y="393098"/>
            <a:ext cx="9216000" cy="493200"/>
          </a:xfrm>
        </p:spPr>
        <p:txBody>
          <a:bodyPr/>
          <a:lstStyle/>
          <a:p>
            <a:r>
              <a:rPr lang="hu-HU" dirty="0"/>
              <a:t>Cukorrépa termőterület és átlagtermések az EU-ban (becslés)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82D2E5F-826B-836D-9B2F-153D5E90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75" y="1316109"/>
            <a:ext cx="5283746" cy="52473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45621A8-1AE0-6BEF-3AC9-453CDA42B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453" y="1417946"/>
            <a:ext cx="483454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3300" y="829785"/>
            <a:ext cx="9392311" cy="452915"/>
          </a:xfrm>
        </p:spPr>
        <p:txBody>
          <a:bodyPr/>
          <a:lstStyle/>
          <a:p>
            <a:r>
              <a:rPr lang="hu-HU" dirty="0"/>
              <a:t>Világpiaci tendenciák, </a:t>
            </a:r>
            <a:r>
              <a:rPr lang="hu-HU" dirty="0" err="1"/>
              <a:t>eu</a:t>
            </a:r>
            <a:r>
              <a:rPr lang="hu-HU" dirty="0"/>
              <a:t>-cukorár hatások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0D015C5-481D-4F96-B79A-CFA4E7238AB6}"/>
              </a:ext>
            </a:extLst>
          </p:cNvPr>
          <p:cNvSpPr txBox="1">
            <a:spLocks/>
          </p:cNvSpPr>
          <p:nvPr/>
        </p:nvSpPr>
        <p:spPr>
          <a:xfrm>
            <a:off x="527034" y="1421763"/>
            <a:ext cx="11137931" cy="482033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38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6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26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cukortermelés továbbra sem haladja meg a fogyasztást globális szinten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2023-ben sem várható kiemelkedő cukortermelés (aszály Európa nyugati részén)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világpiaci ár 10 éves csúcson 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Az EU belpiaci árak stabilan magas szinten vannak,  különösen a cukor deficites régiókban.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Ez EU exportja elmarad a korábbi évektől, az EU importja magasabb a korábbi évekénél (ukrán import).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nádcukor finomítók egyre nehezebben és drágábban jutnak nyersanyaghoz, a finomított mennyiség csökken és drága.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Az EU cukorkészlete továbbra is a technikai minimum szintjén 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Az </a:t>
            </a:r>
            <a:r>
              <a:rPr lang="hu-HU" sz="2200" dirty="0" err="1"/>
              <a:t>izoglükóz</a:t>
            </a:r>
            <a:r>
              <a:rPr lang="hu-HU" sz="2200" dirty="0"/>
              <a:t> gyártás mennyisége elmarad a korábbi évektől. önköltsége és ára magas</a:t>
            </a:r>
          </a:p>
          <a:p>
            <a:pPr algn="ctr"/>
            <a:r>
              <a:rPr lang="hu-HU" sz="2200" b="1" dirty="0">
                <a:solidFill>
                  <a:schemeClr val="accent1"/>
                </a:solidFill>
              </a:rPr>
              <a:t>A fenti folyamatok együttes hatása továbbra is stabil EU-n belüli cukorárakat vetítenek előre. </a:t>
            </a:r>
            <a:endParaRPr lang="en-GB" sz="2200" b="1" dirty="0">
              <a:solidFill>
                <a:schemeClr val="accent1"/>
              </a:solidFill>
            </a:endParaRPr>
          </a:p>
          <a:p>
            <a:endParaRPr lang="en-GB" sz="2200" dirty="0"/>
          </a:p>
          <a:p>
            <a:pPr marL="636574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7015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3300" y="829785"/>
            <a:ext cx="9392311" cy="452915"/>
          </a:xfrm>
        </p:spPr>
        <p:txBody>
          <a:bodyPr/>
          <a:lstStyle/>
          <a:p>
            <a:r>
              <a:rPr lang="hu-HU" dirty="0"/>
              <a:t>2023 évi cukorrépatermesztés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0D015C5-481D-4F96-B79A-CFA4E7238AB6}"/>
              </a:ext>
            </a:extLst>
          </p:cNvPr>
          <p:cNvSpPr txBox="1">
            <a:spLocks/>
          </p:cNvSpPr>
          <p:nvPr/>
        </p:nvSpPr>
        <p:spPr>
          <a:xfrm>
            <a:off x="527051" y="1521178"/>
            <a:ext cx="11137931" cy="482033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38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6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26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Szerződött terület: 14.128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Kipusztulás: 761 ha (barkó 493 ha, cserepesedés 196 ha, fagy: 72 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Újravetés</a:t>
            </a:r>
            <a:r>
              <a:rPr lang="hu-HU" sz="2200" dirty="0"/>
              <a:t>: 284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Végleges kipusztulás: 477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Aktuális termőterület: 13.651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Termésbecslés: 65 t/ha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Várható répamennyiség: 887.000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Csapadék és hőmérsékleti viszonyok egészen augusztus elejéig/közepéig ideálisak voltak a répa fejlődésének.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Erős késői </a:t>
            </a:r>
            <a:r>
              <a:rPr lang="hu-HU" sz="2200" dirty="0" err="1"/>
              <a:t>cerkospóra</a:t>
            </a:r>
            <a:r>
              <a:rPr lang="hu-HU" sz="2200" dirty="0"/>
              <a:t> fertőzés, </a:t>
            </a:r>
            <a:r>
              <a:rPr lang="hu-HU" sz="2200" dirty="0" err="1"/>
              <a:t>macrophomina</a:t>
            </a:r>
            <a:r>
              <a:rPr lang="hu-HU" sz="2200" dirty="0"/>
              <a:t> fertőzés az Alföldön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Kampány: 2023 szept 21 -2024 jan vége</a:t>
            </a:r>
          </a:p>
          <a:p>
            <a:endParaRPr lang="en-GB" sz="2200" dirty="0"/>
          </a:p>
          <a:p>
            <a:pPr marL="636574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788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/>
              <a:t>SUGAR BEET FACT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255640" y="1502774"/>
            <a:ext cx="11612750" cy="4227407"/>
          </a:xfrm>
        </p:spPr>
        <p:txBody>
          <a:bodyPr/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Technológiai adatok</a:t>
            </a:r>
            <a:endParaRPr lang="en-GB" dirty="0"/>
          </a:p>
        </p:txBody>
      </p:sp>
      <p:graphicFrame>
        <p:nvGraphicFramePr>
          <p:cNvPr id="3" name="Táblázat 5">
            <a:extLst>
              <a:ext uri="{FF2B5EF4-FFF2-40B4-BE49-F238E27FC236}">
                <a16:creationId xmlns:a16="http://schemas.microsoft.com/office/drawing/2014/main" xmlns="" id="{F94CEC10-E1F7-401B-9EED-31EB6D7F8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08292"/>
              </p:ext>
            </p:extLst>
          </p:nvPr>
        </p:nvGraphicFramePr>
        <p:xfrm>
          <a:off x="2598180" y="1378189"/>
          <a:ext cx="5402821" cy="49957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03189">
                  <a:extLst>
                    <a:ext uri="{9D8B030D-6E8A-4147-A177-3AD203B41FA5}">
                      <a16:colId xmlns:a16="http://schemas.microsoft.com/office/drawing/2014/main" xmlns="" val="1471518034"/>
                    </a:ext>
                  </a:extLst>
                </a:gridCol>
                <a:gridCol w="1849816">
                  <a:extLst>
                    <a:ext uri="{9D8B030D-6E8A-4147-A177-3AD203B41FA5}">
                      <a16:colId xmlns:a16="http://schemas.microsoft.com/office/drawing/2014/main" xmlns="" val="834257341"/>
                    </a:ext>
                  </a:extLst>
                </a:gridCol>
                <a:gridCol w="1849816">
                  <a:extLst>
                    <a:ext uri="{9D8B030D-6E8A-4147-A177-3AD203B41FA5}">
                      <a16:colId xmlns:a16="http://schemas.microsoft.com/office/drawing/2014/main" xmlns="" val="991935804"/>
                    </a:ext>
                  </a:extLst>
                </a:gridCol>
              </a:tblGrid>
              <a:tr h="38428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terület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arány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889966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r>
                        <a:rPr lang="hu-HU" dirty="0"/>
                        <a:t>Herbicid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13.651</a:t>
                      </a:r>
                      <a:r>
                        <a:rPr lang="de-AT" sz="1800" b="0" i="0" noProof="0" dirty="0">
                          <a:latin typeface="+mn-lt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de-AT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6443167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Herbicid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12.772</a:t>
                      </a:r>
                      <a:r>
                        <a:rPr lang="de-AT" sz="1800" b="0" i="0" noProof="0" dirty="0">
                          <a:latin typeface="+mn-lt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de-AT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de-AT" sz="1800" b="0" i="0" noProof="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8703415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Herbicid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8.938</a:t>
                      </a:r>
                      <a:r>
                        <a:rPr lang="de-AT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hu-HU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de-AT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1214661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r>
                        <a:rPr lang="hu-HU" dirty="0"/>
                        <a:t>Herbicid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2.665</a:t>
                      </a:r>
                      <a:r>
                        <a:rPr lang="de-AT" sz="1800" b="0" i="0" noProof="0" dirty="0">
                          <a:latin typeface="+mn-lt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9987284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r>
                        <a:rPr lang="hu-HU" dirty="0" err="1"/>
                        <a:t>Insekticid</a:t>
                      </a:r>
                      <a:r>
                        <a:rPr lang="hu-HU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12.404</a:t>
                      </a:r>
                      <a:r>
                        <a:rPr lang="de-AT" sz="1800" b="0" i="0" noProof="0" dirty="0">
                          <a:latin typeface="+mn-lt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r>
                        <a:rPr lang="de-AT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6788075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Insekticid</a:t>
                      </a:r>
                      <a:r>
                        <a:rPr lang="hu-HU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8.547</a:t>
                      </a:r>
                      <a:r>
                        <a:rPr lang="de-AT" sz="1800" b="0" i="0" noProof="0" dirty="0">
                          <a:latin typeface="+mn-lt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60135789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Insekticid</a:t>
                      </a:r>
                      <a:r>
                        <a:rPr lang="hu-HU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="0" i="0" noProof="0" dirty="0">
                          <a:latin typeface="+mn-lt"/>
                        </a:rPr>
                        <a:t>4.710 ha</a:t>
                      </a:r>
                      <a:endParaRPr lang="de-AT" sz="1800" b="0" i="0" noProof="0" dirty="0"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94817984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Fungicid</a:t>
                      </a:r>
                      <a:r>
                        <a:rPr lang="hu-HU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13.651</a:t>
                      </a:r>
                      <a:r>
                        <a:rPr lang="de-AT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100%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183456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Fungicid</a:t>
                      </a:r>
                      <a:r>
                        <a:rPr lang="hu-HU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13.651</a:t>
                      </a:r>
                      <a:r>
                        <a:rPr lang="de-AT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6913830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Fungicid</a:t>
                      </a:r>
                      <a:r>
                        <a:rPr lang="hu-HU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8.992</a:t>
                      </a:r>
                      <a:r>
                        <a:rPr lang="de-AT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62081421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Fungicid</a:t>
                      </a:r>
                      <a:r>
                        <a:rPr lang="hu-HU" dirty="0"/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5.844 ha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7690143"/>
                  </a:ext>
                </a:extLst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Kultivátor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hu-HU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9.372</a:t>
                      </a:r>
                      <a:r>
                        <a:rPr lang="de-AT" sz="1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lang="de-AT" sz="1800" b="0" i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de-AT" sz="1800" b="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8435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1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9F93F3F-42EA-469F-B3AB-C31E8347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Érési kísérletek eredményei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159FBEC0-91C6-2A49-1216-9C4CD8BC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02" y="2172605"/>
            <a:ext cx="5507688" cy="35874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795799A-E14A-5F76-AA1C-C440D2A0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132" y="2172604"/>
            <a:ext cx="5507689" cy="3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9F93F3F-42EA-469F-B3AB-C31E8347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Érési kísérletek eredményei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DA7D233-29F4-1AD4-39ED-F3E510708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9" y="1941936"/>
            <a:ext cx="5803335" cy="377997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3484209-9B62-B7B6-CB4C-48426533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06" y="1941937"/>
            <a:ext cx="5803335" cy="37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9F93F3F-42EA-469F-B3AB-C31E8347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Érési kísérletek eredményei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DF5229A-7DC7-797D-64A1-0434AFA2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42" y="1453312"/>
            <a:ext cx="7653168" cy="49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3300" y="829785"/>
            <a:ext cx="9392311" cy="452915"/>
          </a:xfrm>
        </p:spPr>
        <p:txBody>
          <a:bodyPr/>
          <a:lstStyle/>
          <a:p>
            <a:r>
              <a:rPr lang="hu-HU" dirty="0"/>
              <a:t>2022 és 2023 évi cukorrépatermesztés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0D015C5-481D-4F96-B79A-CFA4E7238AB6}"/>
              </a:ext>
            </a:extLst>
          </p:cNvPr>
          <p:cNvSpPr txBox="1">
            <a:spLocks/>
          </p:cNvSpPr>
          <p:nvPr/>
        </p:nvSpPr>
        <p:spPr>
          <a:xfrm>
            <a:off x="527051" y="1521178"/>
            <a:ext cx="11137931" cy="482033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38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6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26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2022 évi végelszámolás október elején fog megtörténni a cukor gazdasági év lezárását követően.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2022 évi cukorrépa ára jelentősen meg fogja haladni a szerződésben rögzített 30 EUR/t minimális bruttó répaárat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2023-ban a termeléshez kötött támogatás összege növekedett csaknem 8 millió EUR keretösszegre.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Az 1 ha-ra jutó támogatási összeg 540 EUR körül várható (</a:t>
            </a:r>
            <a:r>
              <a:rPr lang="hu-HU" sz="2200" dirty="0" err="1"/>
              <a:t>kb</a:t>
            </a:r>
            <a:r>
              <a:rPr lang="hu-HU" sz="2200" dirty="0"/>
              <a:t> 208 ezer Ft/ha)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CTOSZ és a Magyar Cukor között folyamatban van az egyeztetés a 2024 évi répatermesztés feltételeiről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következő, 2024-es termesztési szezonban azt várjuk, hogy a cukorrépa megőrzi jelenlegi kedvező pozícióját a többi szántóföldi növénykultúrával szemben.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en-GB" sz="2200" dirty="0"/>
          </a:p>
          <a:p>
            <a:pPr marL="636574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1386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1031" y="268267"/>
            <a:ext cx="9216000" cy="493200"/>
          </a:xfrm>
        </p:spPr>
        <p:txBody>
          <a:bodyPr/>
          <a:lstStyle/>
          <a:p>
            <a:r>
              <a:rPr lang="hu-HU" dirty="0"/>
              <a:t>Beruházások 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E90479-CBE5-179A-1574-731472B8179E}"/>
              </a:ext>
            </a:extLst>
          </p:cNvPr>
          <p:cNvSpPr txBox="1"/>
          <p:nvPr/>
        </p:nvSpPr>
        <p:spPr>
          <a:xfrm>
            <a:off x="9401775" y="4962139"/>
            <a:ext cx="261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Bepárlóállomás</a:t>
            </a:r>
            <a:r>
              <a:rPr lang="hu-HU" dirty="0"/>
              <a:t> teljes modernizációja (előkészítő fázis)</a:t>
            </a:r>
            <a:endParaRPr lang="en-US" dirty="0"/>
          </a:p>
        </p:txBody>
      </p:sp>
      <p:pic>
        <p:nvPicPr>
          <p:cNvPr id="7" name="Kép 24" descr="A képen épület, Kompozit anyag, kültéri, kék látható&#10;&#10;Automatikusan generált leírás">
            <a:extLst>
              <a:ext uri="{FF2B5EF4-FFF2-40B4-BE49-F238E27FC236}">
                <a16:creationId xmlns:a16="http://schemas.microsoft.com/office/drawing/2014/main" xmlns="" id="{5CA33188-96B3-6B15-335B-BAAC470AC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1831934"/>
            <a:ext cx="2113060" cy="1584795"/>
          </a:xfrm>
          <a:prstGeom prst="rect">
            <a:avLst/>
          </a:prstGeom>
        </p:spPr>
      </p:pic>
      <p:pic>
        <p:nvPicPr>
          <p:cNvPr id="8" name="Kép 6" descr="A képen épület, síp, kültéri, acél látható&#10;&#10;Automatikusan generált leírás">
            <a:extLst>
              <a:ext uri="{FF2B5EF4-FFF2-40B4-BE49-F238E27FC236}">
                <a16:creationId xmlns:a16="http://schemas.microsoft.com/office/drawing/2014/main" xmlns="" id="{92CA6503-50FA-B2F1-BA3F-1EE4E33DD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7880" y="1831933"/>
            <a:ext cx="2113061" cy="1584796"/>
          </a:xfrm>
          <a:prstGeom prst="rect">
            <a:avLst/>
          </a:prstGeom>
        </p:spPr>
      </p:pic>
      <p:pic>
        <p:nvPicPr>
          <p:cNvPr id="9" name="Kép 5" descr="A képen fal, fából készített, fedett pályás látható&#10;&#10;Automatikusan generált leírás">
            <a:extLst>
              <a:ext uri="{FF2B5EF4-FFF2-40B4-BE49-F238E27FC236}">
                <a16:creationId xmlns:a16="http://schemas.microsoft.com/office/drawing/2014/main" xmlns="" id="{A1AE0C8F-AB15-520E-041F-9D11A6731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1940" y="1831933"/>
            <a:ext cx="2113061" cy="1584796"/>
          </a:xfrm>
          <a:prstGeom prst="rect">
            <a:avLst/>
          </a:prstGeom>
        </p:spPr>
      </p:pic>
      <p:pic>
        <p:nvPicPr>
          <p:cNvPr id="13" name="Kép 4" descr="A képen mérnöki tudomány, acél, ipar, gyár látható&#10;&#10;Automatikusan generált leírás">
            <a:extLst>
              <a:ext uri="{FF2B5EF4-FFF2-40B4-BE49-F238E27FC236}">
                <a16:creationId xmlns:a16="http://schemas.microsoft.com/office/drawing/2014/main" xmlns="" id="{4DC20DED-A93E-91B3-DDE9-DE7F81A44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4999" y="1831933"/>
            <a:ext cx="2113061" cy="15847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CA0A83-529A-9DAA-B68A-D34475D5DD21}"/>
              </a:ext>
            </a:extLst>
          </p:cNvPr>
          <p:cNvSpPr txBox="1"/>
          <p:nvPr/>
        </p:nvSpPr>
        <p:spPr>
          <a:xfrm>
            <a:off x="849205" y="3366809"/>
            <a:ext cx="236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Létisztítás</a:t>
            </a:r>
            <a:r>
              <a:rPr lang="hu-HU" dirty="0"/>
              <a:t> modernizációja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D9E418-6D78-0DDD-A9FF-40AE92E17CEF}"/>
              </a:ext>
            </a:extLst>
          </p:cNvPr>
          <p:cNvSpPr txBox="1"/>
          <p:nvPr/>
        </p:nvSpPr>
        <p:spPr>
          <a:xfrm>
            <a:off x="3433266" y="3398392"/>
            <a:ext cx="236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Kazánfelújítás (csőcsere)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6F6311-729F-7D83-060C-BD8E92A1AE6F}"/>
              </a:ext>
            </a:extLst>
          </p:cNvPr>
          <p:cNvSpPr txBox="1"/>
          <p:nvPr/>
        </p:nvSpPr>
        <p:spPr>
          <a:xfrm>
            <a:off x="6017327" y="3366809"/>
            <a:ext cx="236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 termék hűtő bővítése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22EF42-A35A-36EC-6C73-C9871A57ED83}"/>
              </a:ext>
            </a:extLst>
          </p:cNvPr>
          <p:cNvSpPr txBox="1"/>
          <p:nvPr/>
        </p:nvSpPr>
        <p:spPr>
          <a:xfrm>
            <a:off x="8583150" y="3401769"/>
            <a:ext cx="236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és B centrifugák cseréje</a:t>
            </a:r>
          </a:p>
        </p:txBody>
      </p:sp>
      <p:pic>
        <p:nvPicPr>
          <p:cNvPr id="18" name="Kép 9" descr="A képen Háztartási eszköz, gép, Elektromos vezetékek, gáz látható&#10;&#10;Automatikusan generált leírás">
            <a:extLst>
              <a:ext uri="{FF2B5EF4-FFF2-40B4-BE49-F238E27FC236}">
                <a16:creationId xmlns:a16="http://schemas.microsoft.com/office/drawing/2014/main" xmlns="" id="{BED73301-2B50-B461-4699-9E4EE06E6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528" y="4555052"/>
            <a:ext cx="1981941" cy="14864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CB690D-F636-9AB7-8B7C-9A19A4E03E28}"/>
              </a:ext>
            </a:extLst>
          </p:cNvPr>
          <p:cNvSpPr txBox="1"/>
          <p:nvPr/>
        </p:nvSpPr>
        <p:spPr>
          <a:xfrm>
            <a:off x="2150865" y="4783585"/>
            <a:ext cx="236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Elektromos elosztóhálózat fejlesztése</a:t>
            </a:r>
          </a:p>
        </p:txBody>
      </p:sp>
      <p:pic>
        <p:nvPicPr>
          <p:cNvPr id="20" name="Kép 4" descr="A képen acél, mérnöki tudomány, ipar, gép látható&#10;&#10;Automatikusan generált leírás">
            <a:extLst>
              <a:ext uri="{FF2B5EF4-FFF2-40B4-BE49-F238E27FC236}">
                <a16:creationId xmlns:a16="http://schemas.microsoft.com/office/drawing/2014/main" xmlns="" id="{AEE18896-B463-A6B4-8F30-ADAA19BB53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92464" y="4505061"/>
            <a:ext cx="2115817" cy="1586863"/>
          </a:xfrm>
          <a:prstGeom prst="rect">
            <a:avLst/>
          </a:prstGeom>
        </p:spPr>
      </p:pic>
      <p:pic>
        <p:nvPicPr>
          <p:cNvPr id="21" name="Kép 8">
            <a:extLst>
              <a:ext uri="{FF2B5EF4-FFF2-40B4-BE49-F238E27FC236}">
                <a16:creationId xmlns:a16="http://schemas.microsoft.com/office/drawing/2014/main" xmlns="" id="{24E6430A-6E08-F07A-CA94-6911EF5C8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074" y="4500027"/>
            <a:ext cx="2110786" cy="15965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6B16973-A9B7-09FF-3282-ABC83A977F96}"/>
              </a:ext>
            </a:extLst>
          </p:cNvPr>
          <p:cNvCxnSpPr/>
          <p:nvPr/>
        </p:nvCxnSpPr>
        <p:spPr>
          <a:xfrm>
            <a:off x="341832" y="4040488"/>
            <a:ext cx="11613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4E454AE-60AD-5C56-AC70-66A53B82FB52}"/>
              </a:ext>
            </a:extLst>
          </p:cNvPr>
          <p:cNvCxnSpPr/>
          <p:nvPr/>
        </p:nvCxnSpPr>
        <p:spPr>
          <a:xfrm>
            <a:off x="4101981" y="4144710"/>
            <a:ext cx="0" cy="227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0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B5602C-B9D7-4CC8-85ED-025D0244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accent1"/>
                </a:solidFill>
              </a:rPr>
              <a:t>KÖSZÖNÖM A FIGYELMET</a:t>
            </a:r>
            <a:endParaRPr lang="de-AT" sz="4400" dirty="0">
              <a:solidFill>
                <a:schemeClr val="accent1"/>
              </a:solidFill>
            </a:endParaRPr>
          </a:p>
        </p:txBody>
      </p:sp>
      <p:pic>
        <p:nvPicPr>
          <p:cNvPr id="4" name="Bildplatzhalter 4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xmlns="" id="{48366382-54D1-4166-84C6-D6594EDAA2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-1" y="-111126"/>
            <a:ext cx="12192000" cy="5467050"/>
          </a:xfrm>
        </p:spPr>
      </p:pic>
    </p:spTree>
    <p:extLst>
      <p:ext uri="{BB962C8B-B14F-4D97-AF65-F5344CB8AC3E}">
        <p14:creationId xmlns:p14="http://schemas.microsoft.com/office/powerpoint/2010/main" val="334788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3300" y="829785"/>
            <a:ext cx="9392311" cy="452915"/>
          </a:xfrm>
        </p:spPr>
        <p:txBody>
          <a:bodyPr/>
          <a:lstStyle/>
          <a:p>
            <a:r>
              <a:rPr lang="hu-HU" dirty="0"/>
              <a:t>Az előadás témái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0D015C5-481D-4F96-B79A-CFA4E7238AB6}"/>
              </a:ext>
            </a:extLst>
          </p:cNvPr>
          <p:cNvSpPr txBox="1">
            <a:spLocks/>
          </p:cNvSpPr>
          <p:nvPr/>
        </p:nvSpPr>
        <p:spPr>
          <a:xfrm>
            <a:off x="527034" y="2037670"/>
            <a:ext cx="11137931" cy="482033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38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6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26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Világpiaci és EU cukorpiaci helyzetkép, várható jövőbeni tendenciák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2023 évi cukorrépatermesztés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Kampányi aktualitások</a:t>
            </a:r>
          </a:p>
          <a:p>
            <a:endParaRPr lang="en-GB" sz="2800" dirty="0"/>
          </a:p>
          <a:p>
            <a:pPr marL="636574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766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Globális cukormérleg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074FB15-F1A2-FFCE-665A-76B987FB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01" y="1419726"/>
            <a:ext cx="8783069" cy="50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7E07CFF-F7DA-764B-44A3-775A0AA4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76" y="1383632"/>
            <a:ext cx="7595239" cy="5425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76" y="930421"/>
            <a:ext cx="9216000" cy="493200"/>
          </a:xfrm>
        </p:spPr>
        <p:txBody>
          <a:bodyPr/>
          <a:lstStyle/>
          <a:p>
            <a:r>
              <a:rPr lang="hu-HU" dirty="0"/>
              <a:t>EU CUKORMÉRLEG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sp>
        <p:nvSpPr>
          <p:cNvPr id="13" name="Ellipszis 12">
            <a:extLst>
              <a:ext uri="{FF2B5EF4-FFF2-40B4-BE49-F238E27FC236}">
                <a16:creationId xmlns:a16="http://schemas.microsoft.com/office/drawing/2014/main" xmlns="" id="{646864CB-664B-4040-8B4F-99EFE86552C2}"/>
              </a:ext>
            </a:extLst>
          </p:cNvPr>
          <p:cNvSpPr/>
          <p:nvPr/>
        </p:nvSpPr>
        <p:spPr>
          <a:xfrm>
            <a:off x="6096000" y="5490547"/>
            <a:ext cx="716806" cy="493200"/>
          </a:xfrm>
          <a:prstGeom prst="ellipse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63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Világpiaci cukorárak (London </a:t>
            </a:r>
            <a:r>
              <a:rPr lang="hu-HU" dirty="0" err="1"/>
              <a:t>usd</a:t>
            </a:r>
            <a:r>
              <a:rPr lang="hu-HU" dirty="0"/>
              <a:t>/t)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FFDB2081-017E-D489-AF02-1F7309CB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35" y="1362705"/>
            <a:ext cx="6750974" cy="50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eu</a:t>
            </a:r>
            <a:r>
              <a:rPr lang="hu-HU" dirty="0"/>
              <a:t> fehércukor árak (</a:t>
            </a:r>
            <a:r>
              <a:rPr lang="hu-HU" dirty="0" err="1"/>
              <a:t>eur</a:t>
            </a:r>
            <a:r>
              <a:rPr lang="hu-HU" dirty="0"/>
              <a:t>/t)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AF7B095-FCA7-08DE-1A36-B8870E96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481995"/>
            <a:ext cx="8192002" cy="492507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CCEEFD8-A7FA-9E0A-3C9E-22D05DB14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927" y="1481994"/>
            <a:ext cx="3367050" cy="47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 cukorimport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5D01235-3495-7363-4905-EBBEC319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442286"/>
            <a:ext cx="9015315" cy="54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Cukorimport </a:t>
            </a:r>
            <a:r>
              <a:rPr lang="hu-HU" dirty="0" err="1"/>
              <a:t>ukrajnából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B82B719-448B-2D4F-2E24-CD223E42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13" y="1449794"/>
            <a:ext cx="8741945" cy="50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Izoglükóz</a:t>
            </a:r>
            <a:r>
              <a:rPr lang="hu-HU" dirty="0"/>
              <a:t> gyártás</a:t>
            </a:r>
            <a:endParaRPr lang="en-GB" dirty="0"/>
          </a:p>
        </p:txBody>
      </p:sp>
      <p:sp>
        <p:nvSpPr>
          <p:cNvPr id="6" name="Inhaltsplatzhalter 14"/>
          <p:cNvSpPr txBox="1">
            <a:spLocks/>
          </p:cNvSpPr>
          <p:nvPr/>
        </p:nvSpPr>
        <p:spPr>
          <a:xfrm>
            <a:off x="12376580" y="1791325"/>
            <a:ext cx="2597841" cy="381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Master layout:</a:t>
            </a:r>
          </a:p>
          <a:p>
            <a:r>
              <a:rPr lang="en-GB" sz="1600" i="1" dirty="0"/>
              <a:t>„WITH ADDITIONAL TITLE: text“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46004D47-64EB-4EB2-B2D0-2F59463DDAB9}"/>
              </a:ext>
            </a:extLst>
          </p:cNvPr>
          <p:cNvGrpSpPr/>
          <p:nvPr/>
        </p:nvGrpSpPr>
        <p:grpSpPr>
          <a:xfrm>
            <a:off x="12376580" y="2770645"/>
            <a:ext cx="2834391" cy="2263094"/>
            <a:chOff x="9398707" y="1370016"/>
            <a:chExt cx="2834391" cy="2263094"/>
          </a:xfrm>
        </p:grpSpPr>
        <p:pic>
          <p:nvPicPr>
            <p:cNvPr id="11" name="Picture 2" descr="http://www.ipb.uni-tuebingen.de/kurs/comp/0_word2013/0_pic/2013aufzaehlung06.png">
              <a:extLst>
                <a:ext uri="{FF2B5EF4-FFF2-40B4-BE49-F238E27FC236}">
                  <a16:creationId xmlns:a16="http://schemas.microsoft.com/office/drawing/2014/main" xmlns="" id="{FD400A86-E625-46E5-843D-151B00E2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97" y="2431299"/>
              <a:ext cx="2611904" cy="1201811"/>
            </a:xfrm>
            <a:prstGeom prst="rect">
              <a:avLst/>
            </a:prstGeom>
            <a:noFill/>
          </p:spPr>
        </p:pic>
        <p:sp>
          <p:nvSpPr>
            <p:cNvPr id="12" name="Inhaltsplatzhalter 14">
              <a:extLst>
                <a:ext uri="{FF2B5EF4-FFF2-40B4-BE49-F238E27FC236}">
                  <a16:creationId xmlns:a16="http://schemas.microsoft.com/office/drawing/2014/main" xmlns="" id="{36B88087-BA1A-414D-BBA1-01C3B2AA3852}"/>
                </a:ext>
              </a:extLst>
            </p:cNvPr>
            <p:cNvSpPr txBox="1">
              <a:spLocks/>
            </p:cNvSpPr>
            <p:nvPr/>
          </p:nvSpPr>
          <p:spPr>
            <a:xfrm>
              <a:off x="9398707" y="1370016"/>
              <a:ext cx="2834391" cy="828853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bg1"/>
                </a:buClr>
                <a:buSzPct val="25000"/>
                <a:buFont typeface="Tahoma" panose="020B0604030504040204" pitchFamily="34" charset="0"/>
                <a:buChar char="∙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0004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7625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4295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/>
                <a:t>To change the indent level of your slide text, select the text, and locating the Increase and Decrease List Level icons:</a:t>
              </a:r>
              <a:r>
                <a:rPr lang="de-AT" sz="1600" i="1" dirty="0"/>
                <a:t> </a:t>
              </a:r>
            </a:p>
            <a:p>
              <a:pPr>
                <a:buNone/>
              </a:pPr>
              <a:endParaRPr lang="de-AT" sz="1600" i="1" dirty="0"/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2168B4C-CE5C-C09D-13A7-5315E004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44" y="1373167"/>
            <a:ext cx="8532645" cy="51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61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SLIDES EN 16:9">
  <a:themeElements>
    <a:clrScheme name="AGRANA">
      <a:dk1>
        <a:srgbClr val="505050"/>
      </a:dk1>
      <a:lt1>
        <a:sysClr val="window" lastClr="FFFFFF"/>
      </a:lt1>
      <a:dk2>
        <a:srgbClr val="505050"/>
      </a:dk2>
      <a:lt2>
        <a:srgbClr val="B2B2B2"/>
      </a:lt2>
      <a:accent1>
        <a:srgbClr val="C81E3C"/>
      </a:accent1>
      <a:accent2>
        <a:srgbClr val="787878"/>
      </a:accent2>
      <a:accent3>
        <a:srgbClr val="F6B511"/>
      </a:accent3>
      <a:accent4>
        <a:srgbClr val="86AFC6"/>
      </a:accent4>
      <a:accent5>
        <a:srgbClr val="699019"/>
      </a:accent5>
      <a:accent6>
        <a:srgbClr val="B2B2B2"/>
      </a:accent6>
      <a:hlink>
        <a:srgbClr val="505050"/>
      </a:hlink>
      <a:folHlink>
        <a:srgbClr val="505050"/>
      </a:folHlink>
    </a:clrScheme>
    <a:fontScheme name="AGRA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GRANA_PowerPoint_Folienmaster_EN_16_9.pptx" id="{E8DD8948-AF2F-4B30-B0BC-EAE2A48798F0}" vid="{6EFCAC38-33B3-432D-8251-75BA226B7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51d7886-6b01-4e8d-aa18-9a4d173c066f">75NF7PEXVFWN-46-203</_dlc_DocId>
    <_dlc_DocIdUrl xmlns="751d7886-6b01-4e8d-aa18-9a4d173c066f">
      <Url>http://intranet.agrana.net/holding/public/cc/exchange/_layouts/DocIdRedir.aspx?ID=75NF7PEXVFWN-46-203</Url>
      <Description>75NF7PEXVFWN-46-203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E85F4AE456440A110654C2B9E013A" ma:contentTypeVersion="1" ma:contentTypeDescription="Create a new document." ma:contentTypeScope="" ma:versionID="2dd0d3a673f9a9f578ae2a9d335b26c9">
  <xsd:schema xmlns:xsd="http://www.w3.org/2001/XMLSchema" xmlns:xs="http://www.w3.org/2001/XMLSchema" xmlns:p="http://schemas.microsoft.com/office/2006/metadata/properties" xmlns:ns2="751d7886-6b01-4e8d-aa18-9a4d173c066f" targetNamespace="http://schemas.microsoft.com/office/2006/metadata/properties" ma:root="true" ma:fieldsID="958dc5d08ff6ab9f3d44958f6bd1153d" ns2:_="">
    <xsd:import namespace="751d7886-6b01-4e8d-aa18-9a4d173c06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d7886-6b01-4e8d-aa18-9a4d173c06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273FE2-7C35-40D4-8B87-057AD2BE04F0}">
  <ds:schemaRefs>
    <ds:schemaRef ds:uri="http://schemas.microsoft.com/office/infopath/2007/PartnerControls"/>
    <ds:schemaRef ds:uri="751d7886-6b01-4e8d-aa18-9a4d173c066f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420EA9-39F1-432B-9F82-D479FD11B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d7886-6b01-4e8d-aa18-9a4d173c0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5A4F7-9280-4062-A2BA-16E820680F2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144FB7-A44D-4DB1-AD7F-0A2408A0F8E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3d0f882-8463-4fc8-8c93-fe9e190ec3f5}" enabled="1" method="Standard" siteId="{7c07b8b6-a28d-424b-8eb6-3de456e898e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20539</TotalTime>
  <Words>1023</Words>
  <Application>Microsoft Office PowerPoint</Application>
  <PresentationFormat>Szélesvásznú</PresentationFormat>
  <Paragraphs>147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MASTERSLIDES EN 16:9</vt:lpstr>
      <vt:lpstr>A cukorpiac és a cukorrépatermesztés aktuális kérdései 2023. szeptember 19. Sopronhorpács</vt:lpstr>
      <vt:lpstr>Az előadás témái</vt:lpstr>
      <vt:lpstr>Globális cukormérleg</vt:lpstr>
      <vt:lpstr>EU CUKORMÉRLEG</vt:lpstr>
      <vt:lpstr>Világpiaci cukorárak (London usd/t)</vt:lpstr>
      <vt:lpstr>eu fehércukor árak (eur/t)</vt:lpstr>
      <vt:lpstr>EU cukorimport</vt:lpstr>
      <vt:lpstr>Cukorimport ukrajnából</vt:lpstr>
      <vt:lpstr>Izoglükóz gyártás</vt:lpstr>
      <vt:lpstr>Cukorrépa termőterület és átlagtermések az EU-ban (becslés)</vt:lpstr>
      <vt:lpstr>Világpiaci tendenciák, eu-cukorár hatások</vt:lpstr>
      <vt:lpstr>2023 évi cukorrépatermesztés</vt:lpstr>
      <vt:lpstr>Technológiai adatok</vt:lpstr>
      <vt:lpstr>Érési kísérletek eredményei</vt:lpstr>
      <vt:lpstr>Érési kísérletek eredményei</vt:lpstr>
      <vt:lpstr>Érési kísérletek eredményei</vt:lpstr>
      <vt:lpstr>2022 és 2023 évi cukorrépatermesztés</vt:lpstr>
      <vt:lpstr>Beruházások </vt:lpstr>
      <vt:lpstr>KÖSZÖNÖM A FIGYELMET</vt:lpstr>
    </vt:vector>
  </TitlesOfParts>
  <Company>AGRANA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Location, date</dc:title>
  <dc:creator>KOVACS Gergely</dc:creator>
  <cp:lastModifiedBy>Adrienn</cp:lastModifiedBy>
  <cp:revision>75</cp:revision>
  <dcterms:created xsi:type="dcterms:W3CDTF">2021-09-15T07:29:45Z</dcterms:created>
  <dcterms:modified xsi:type="dcterms:W3CDTF">2023-10-02T11:23:11Z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0x010100F8BE85F4AE456440A110654C2B9E013A</vt:lpwstr>
  </property>
  <property fmtid="{D5CDD505-2E9C-101B-9397-08002B2CF9AE}" pid="3" name="_dlc_DocIdItemGuid">
    <vt:lpwstr>f736dd29-9319-4946-b4e4-bf13e156aa7a</vt:lpwstr>
  </property>
  <property fmtid="{D5CDD505-2E9C-101B-9397-08002B2CF9AE}" pid="4" name="MSIP_Label_c3d0f882-8463-4fc8-8c93-fe9e190ec3f5_Enabled">
    <vt:lpwstr>true</vt:lpwstr>
  </property>
  <property fmtid="{D5CDD505-2E9C-101B-9397-08002B2CF9AE}" pid="5" name="MSIP_Label_c3d0f882-8463-4fc8-8c93-fe9e190ec3f5_SetDate">
    <vt:lpwstr>2021-09-15T07:29:45Z</vt:lpwstr>
  </property>
  <property fmtid="{D5CDD505-2E9C-101B-9397-08002B2CF9AE}" pid="6" name="MSIP_Label_c3d0f882-8463-4fc8-8c93-fe9e190ec3f5_Method">
    <vt:lpwstr>Standard</vt:lpwstr>
  </property>
  <property fmtid="{D5CDD505-2E9C-101B-9397-08002B2CF9AE}" pid="7" name="MSIP_Label_c3d0f882-8463-4fc8-8c93-fe9e190ec3f5_Name">
    <vt:lpwstr>Public</vt:lpwstr>
  </property>
  <property fmtid="{D5CDD505-2E9C-101B-9397-08002B2CF9AE}" pid="8" name="MSIP_Label_c3d0f882-8463-4fc8-8c93-fe9e190ec3f5_SiteId">
    <vt:lpwstr>7c07b8b6-a28d-424b-8eb6-3de456e898e1</vt:lpwstr>
  </property>
  <property fmtid="{D5CDD505-2E9C-101B-9397-08002B2CF9AE}" pid="9" name="MSIP_Label_c3d0f882-8463-4fc8-8c93-fe9e190ec3f5_ActionId">
    <vt:lpwstr>24bfe2e9-4320-4d7f-9da2-86c762a5ff0a</vt:lpwstr>
  </property>
  <property fmtid="{D5CDD505-2E9C-101B-9397-08002B2CF9AE}" pid="10" name="MSIP_Label_c3d0f882-8463-4fc8-8c93-fe9e190ec3f5_ContentBits">
    <vt:lpwstr>0</vt:lpwstr>
  </property>
</Properties>
</file>